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72" d="100"/>
          <a:sy n="72" d="100"/>
        </p:scale>
        <p:origin x="4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1/27/2020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1/27/2020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content.time.com/time/video/player/0,32068,1027130599001_2080298,00.html"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content.time.com/time/video/player/0,32068,1026381361001_2080300,00.html"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content.time.com/time/video/player/0,32068,1027561275001_2080301,00.html"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content.time.com/time/video/player/0,32068,1026395306001_2080302,00.html"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content.time.com/time/video/player/0,32068,1026381364001_2080303,00.html"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hyperlink" Target="http://content.time.com/time/video/player/0,32068,1026395309001_2080304,00.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youtu.be/XgD1E3gBTW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content.time.com/time/video/player/0,32068,1027382448001_2080291,00.html"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content.time.com/time/video/player/0,32068,1032435604001_2080292,00.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content.time.com/time/video/player/0,32068,1027506447001_2080296,00.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Bill of Rights </a:t>
            </a:r>
          </a:p>
        </p:txBody>
      </p:sp>
      <p:sp>
        <p:nvSpPr>
          <p:cNvPr id="4" name="AutoShape 2" descr="Image result for the bill of righ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the bill of right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2659938" y="4540469"/>
            <a:ext cx="6815138" cy="2128345"/>
          </a:xfrm>
          <a:prstGeom prst="rect">
            <a:avLst/>
          </a:prstGeom>
        </p:spPr>
      </p:pic>
    </p:spTree>
    <p:extLst>
      <p:ext uri="{BB962C8B-B14F-4D97-AF65-F5344CB8AC3E}">
        <p14:creationId xmlns:p14="http://schemas.microsoft.com/office/powerpoint/2010/main" val="1394073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Amendment 5</a:t>
            </a:r>
          </a:p>
        </p:txBody>
      </p:sp>
      <p:sp>
        <p:nvSpPr>
          <p:cNvPr id="3" name="Content Placeholder 2"/>
          <p:cNvSpPr>
            <a:spLocks noGrp="1"/>
          </p:cNvSpPr>
          <p:nvPr>
            <p:ph idx="1"/>
          </p:nvPr>
        </p:nvSpPr>
        <p:spPr>
          <a:xfrm>
            <a:off x="865852" y="1834166"/>
            <a:ext cx="9613861" cy="3599316"/>
          </a:xfrm>
        </p:spPr>
        <p:txBody>
          <a:bodyPr/>
          <a:lstStyle/>
          <a:p>
            <a:r>
              <a:rPr lang="en-US" i="1" u="sng" dirty="0">
                <a:solidFill>
                  <a:srgbClr val="FFFF00"/>
                </a:solidFill>
              </a:rPr>
              <a:t>No person shall be held to answer for an</a:t>
            </a:r>
            <a:r>
              <a:rPr lang="en-US" i="1" u="sng" dirty="0"/>
              <a:t> </a:t>
            </a:r>
            <a:r>
              <a:rPr lang="en-US" i="1" u="sng" dirty="0">
                <a:solidFill>
                  <a:srgbClr val="FFFF00"/>
                </a:solidFill>
              </a:rPr>
              <a:t>infamous</a:t>
            </a:r>
            <a:r>
              <a:rPr lang="en-US" i="1" u="sng" dirty="0"/>
              <a:t> </a:t>
            </a:r>
            <a:r>
              <a:rPr lang="en-US" i="1" u="sng" dirty="0">
                <a:solidFill>
                  <a:srgbClr val="FFFF00"/>
                </a:solidFill>
              </a:rPr>
              <a:t>crime</a:t>
            </a:r>
            <a:r>
              <a:rPr lang="en-US" dirty="0">
                <a:solidFill>
                  <a:srgbClr val="FFFF00"/>
                </a:solidFill>
              </a:rPr>
              <a:t>, unless presented with an indictment of a Grand Jury</a:t>
            </a:r>
            <a:r>
              <a:rPr lang="en-US" dirty="0"/>
              <a:t>, </a:t>
            </a:r>
            <a:r>
              <a:rPr lang="en-US" dirty="0">
                <a:solidFill>
                  <a:srgbClr val="FFFF00"/>
                </a:solidFill>
              </a:rPr>
              <a:t>nor shall any person </a:t>
            </a:r>
            <a:r>
              <a:rPr lang="en-US" b="1" i="1" u="sng" dirty="0">
                <a:solidFill>
                  <a:srgbClr val="FFFF00"/>
                </a:solidFill>
              </a:rPr>
              <a:t>be subject for the same offence twice</a:t>
            </a:r>
            <a:r>
              <a:rPr lang="en-US" dirty="0"/>
              <a:t>; </a:t>
            </a:r>
            <a:r>
              <a:rPr lang="en-US" i="1" u="sng" dirty="0">
                <a:solidFill>
                  <a:srgbClr val="FFFF00"/>
                </a:solidFill>
              </a:rPr>
              <a:t>nor shall any person be compelled to be a witness against himself</a:t>
            </a:r>
            <a:r>
              <a:rPr lang="en-US" i="1" u="sng" dirty="0"/>
              <a:t>, </a:t>
            </a:r>
            <a:r>
              <a:rPr lang="en-US" i="1" u="sng" dirty="0">
                <a:solidFill>
                  <a:srgbClr val="FFFF00"/>
                </a:solidFill>
              </a:rPr>
              <a:t>nor be deprived of life, liberty, or property, without due process of law</a:t>
            </a:r>
            <a:r>
              <a:rPr lang="en-US" dirty="0">
                <a:solidFill>
                  <a:srgbClr val="FFFF00"/>
                </a:solidFill>
              </a:rPr>
              <a:t>; nor shall private property be taken for public use, without proper compensation.(This is called </a:t>
            </a:r>
            <a:r>
              <a:rPr lang="en-US" dirty="0">
                <a:solidFill>
                  <a:schemeClr val="accent4"/>
                </a:solidFill>
              </a:rPr>
              <a:t>eminent domain)</a:t>
            </a:r>
          </a:p>
          <a:p>
            <a:r>
              <a:rPr lang="en-US" dirty="0">
                <a:hlinkClick r:id="rId2"/>
              </a:rPr>
              <a:t> Video: http://content.time.com/time/video/player/0,32068,1027130599001_2080298,00.html</a:t>
            </a:r>
            <a:endParaRPr lang="en-US" dirty="0">
              <a:solidFill>
                <a:schemeClr val="accent4"/>
              </a:solidFill>
            </a:endParaRPr>
          </a:p>
        </p:txBody>
      </p:sp>
      <p:pic>
        <p:nvPicPr>
          <p:cNvPr id="4" name="Picture 3"/>
          <p:cNvPicPr>
            <a:picLocks noChangeAspect="1"/>
          </p:cNvPicPr>
          <p:nvPr/>
        </p:nvPicPr>
        <p:blipFill>
          <a:blip r:embed="rId3"/>
          <a:stretch>
            <a:fillRect/>
          </a:stretch>
        </p:blipFill>
        <p:spPr>
          <a:xfrm>
            <a:off x="9271066" y="144240"/>
            <a:ext cx="2706050" cy="1467928"/>
          </a:xfrm>
          <a:prstGeom prst="rect">
            <a:avLst/>
          </a:prstGeom>
        </p:spPr>
      </p:pic>
      <p:pic>
        <p:nvPicPr>
          <p:cNvPr id="5" name="Picture 4"/>
          <p:cNvPicPr>
            <a:picLocks noChangeAspect="1"/>
          </p:cNvPicPr>
          <p:nvPr/>
        </p:nvPicPr>
        <p:blipFill>
          <a:blip r:embed="rId4"/>
          <a:stretch>
            <a:fillRect/>
          </a:stretch>
        </p:blipFill>
        <p:spPr>
          <a:xfrm>
            <a:off x="5061845" y="4914220"/>
            <a:ext cx="2857500" cy="1600200"/>
          </a:xfrm>
          <a:prstGeom prst="rect">
            <a:avLst/>
          </a:prstGeom>
        </p:spPr>
      </p:pic>
    </p:spTree>
    <p:extLst>
      <p:ext uri="{BB962C8B-B14F-4D97-AF65-F5344CB8AC3E}">
        <p14:creationId xmlns:p14="http://schemas.microsoft.com/office/powerpoint/2010/main" val="775979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Amendment 6</a:t>
            </a:r>
          </a:p>
        </p:txBody>
      </p:sp>
      <p:sp>
        <p:nvSpPr>
          <p:cNvPr id="3" name="Content Placeholder 2"/>
          <p:cNvSpPr>
            <a:spLocks noGrp="1"/>
          </p:cNvSpPr>
          <p:nvPr>
            <p:ph idx="1"/>
          </p:nvPr>
        </p:nvSpPr>
        <p:spPr>
          <a:xfrm>
            <a:off x="680321" y="1998498"/>
            <a:ext cx="9613861" cy="3599316"/>
          </a:xfrm>
        </p:spPr>
        <p:txBody>
          <a:bodyPr/>
          <a:lstStyle/>
          <a:p>
            <a:r>
              <a:rPr lang="en-US" b="1" i="1" u="sng" dirty="0">
                <a:solidFill>
                  <a:srgbClr val="FFFF00"/>
                </a:solidFill>
              </a:rPr>
              <a:t>In all criminal prosecutions, the accused shall enjoy the right to a speedy and public trial</a:t>
            </a:r>
            <a:r>
              <a:rPr lang="en-US" dirty="0">
                <a:solidFill>
                  <a:srgbClr val="FFFF00"/>
                </a:solidFill>
              </a:rPr>
              <a:t>, by an impartial jury of the State and district wherein the crime shall have been committed, and to be informed of the nature and cause of the accusation; to be confronted with the witnesses against him; to obtain witnesses or evidence to support his case and be presented with a lawyer for his defense.  </a:t>
            </a:r>
          </a:p>
          <a:p>
            <a:r>
              <a:rPr lang="en-US" dirty="0">
                <a:hlinkClick r:id="rId2"/>
              </a:rPr>
              <a:t>http://content.time.com/time/video/player/0,32068,1026381361001_2080300,00.html</a:t>
            </a:r>
            <a:endParaRPr lang="en-US" dirty="0">
              <a:solidFill>
                <a:srgbClr val="FFFF00"/>
              </a:solidFill>
            </a:endParaRPr>
          </a:p>
        </p:txBody>
      </p:sp>
      <p:pic>
        <p:nvPicPr>
          <p:cNvPr id="4" name="Picture 3"/>
          <p:cNvPicPr>
            <a:picLocks noChangeAspect="1"/>
          </p:cNvPicPr>
          <p:nvPr/>
        </p:nvPicPr>
        <p:blipFill>
          <a:blip r:embed="rId3"/>
          <a:stretch>
            <a:fillRect/>
          </a:stretch>
        </p:blipFill>
        <p:spPr>
          <a:xfrm>
            <a:off x="9850195" y="295738"/>
            <a:ext cx="2005473" cy="1702760"/>
          </a:xfrm>
          <a:prstGeom prst="rect">
            <a:avLst/>
          </a:prstGeom>
        </p:spPr>
      </p:pic>
      <p:pic>
        <p:nvPicPr>
          <p:cNvPr id="5" name="Picture 4"/>
          <p:cNvPicPr>
            <a:picLocks noChangeAspect="1"/>
          </p:cNvPicPr>
          <p:nvPr/>
        </p:nvPicPr>
        <p:blipFill>
          <a:blip r:embed="rId4"/>
          <a:stretch>
            <a:fillRect/>
          </a:stretch>
        </p:blipFill>
        <p:spPr>
          <a:xfrm>
            <a:off x="4651513" y="5175255"/>
            <a:ext cx="3718291" cy="1389765"/>
          </a:xfrm>
          <a:prstGeom prst="rect">
            <a:avLst/>
          </a:prstGeom>
        </p:spPr>
      </p:pic>
    </p:spTree>
    <p:extLst>
      <p:ext uri="{BB962C8B-B14F-4D97-AF65-F5344CB8AC3E}">
        <p14:creationId xmlns:p14="http://schemas.microsoft.com/office/powerpoint/2010/main" val="773849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Amendment 7</a:t>
            </a:r>
          </a:p>
        </p:txBody>
      </p:sp>
      <p:sp>
        <p:nvSpPr>
          <p:cNvPr id="3" name="Content Placeholder 2"/>
          <p:cNvSpPr>
            <a:spLocks noGrp="1"/>
          </p:cNvSpPr>
          <p:nvPr>
            <p:ph idx="1"/>
          </p:nvPr>
        </p:nvSpPr>
        <p:spPr/>
        <p:txBody>
          <a:bodyPr/>
          <a:lstStyle/>
          <a:p>
            <a:pPr marL="0" indent="0">
              <a:buNone/>
            </a:pPr>
            <a:r>
              <a:rPr lang="en-US" b="1" i="1" u="sng" dirty="0">
                <a:solidFill>
                  <a:srgbClr val="FFFF00"/>
                </a:solidFill>
              </a:rPr>
              <a:t>You have the right to a trial by judge and jury</a:t>
            </a:r>
            <a:r>
              <a:rPr lang="en-US" dirty="0">
                <a:solidFill>
                  <a:srgbClr val="FFFF00"/>
                </a:solidFill>
              </a:rPr>
              <a:t>.</a:t>
            </a:r>
          </a:p>
          <a:p>
            <a:pPr marL="0" indent="0">
              <a:buNone/>
            </a:pPr>
            <a:r>
              <a:rPr lang="en-US" dirty="0">
                <a:solidFill>
                  <a:srgbClr val="FFFF00"/>
                </a:solidFill>
              </a:rPr>
              <a:t> </a:t>
            </a:r>
            <a:r>
              <a:rPr lang="en-US" dirty="0">
                <a:hlinkClick r:id="rId2"/>
              </a:rPr>
              <a:t>http://content.time.com/time/video/player/0,32068,1027561275001_2080301,00.html</a:t>
            </a:r>
            <a:endParaRPr lang="en-US" dirty="0">
              <a:solidFill>
                <a:srgbClr val="FFFF00"/>
              </a:solidFill>
            </a:endParaRPr>
          </a:p>
        </p:txBody>
      </p:sp>
      <p:pic>
        <p:nvPicPr>
          <p:cNvPr id="4" name="Picture 3"/>
          <p:cNvPicPr>
            <a:picLocks noChangeAspect="1"/>
          </p:cNvPicPr>
          <p:nvPr/>
        </p:nvPicPr>
        <p:blipFill>
          <a:blip r:embed="rId3"/>
          <a:stretch>
            <a:fillRect/>
          </a:stretch>
        </p:blipFill>
        <p:spPr>
          <a:xfrm>
            <a:off x="2411895" y="3998911"/>
            <a:ext cx="3295221" cy="2282330"/>
          </a:xfrm>
          <a:prstGeom prst="rect">
            <a:avLst/>
          </a:prstGeom>
        </p:spPr>
      </p:pic>
      <p:pic>
        <p:nvPicPr>
          <p:cNvPr id="5" name="Picture 4"/>
          <p:cNvPicPr>
            <a:picLocks noChangeAspect="1"/>
          </p:cNvPicPr>
          <p:nvPr/>
        </p:nvPicPr>
        <p:blipFill>
          <a:blip r:embed="rId4"/>
          <a:stretch>
            <a:fillRect/>
          </a:stretch>
        </p:blipFill>
        <p:spPr>
          <a:xfrm>
            <a:off x="6484886" y="4019239"/>
            <a:ext cx="3581937" cy="2262002"/>
          </a:xfrm>
          <a:prstGeom prst="rect">
            <a:avLst/>
          </a:prstGeom>
        </p:spPr>
      </p:pic>
    </p:spTree>
    <p:extLst>
      <p:ext uri="{BB962C8B-B14F-4D97-AF65-F5344CB8AC3E}">
        <p14:creationId xmlns:p14="http://schemas.microsoft.com/office/powerpoint/2010/main" val="3664355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Amendment 8</a:t>
            </a:r>
          </a:p>
        </p:txBody>
      </p:sp>
      <p:sp>
        <p:nvSpPr>
          <p:cNvPr id="3" name="Content Placeholder 2"/>
          <p:cNvSpPr>
            <a:spLocks noGrp="1"/>
          </p:cNvSpPr>
          <p:nvPr>
            <p:ph idx="1"/>
          </p:nvPr>
        </p:nvSpPr>
        <p:spPr/>
        <p:txBody>
          <a:bodyPr/>
          <a:lstStyle/>
          <a:p>
            <a:pPr marL="0" indent="0">
              <a:buNone/>
            </a:pPr>
            <a:r>
              <a:rPr lang="en-US" b="1" i="1" u="sng" dirty="0">
                <a:solidFill>
                  <a:srgbClr val="FFFF00"/>
                </a:solidFill>
              </a:rPr>
              <a:t>You have the right not to receive excessive or cruel and unusual punishment</a:t>
            </a:r>
            <a:r>
              <a:rPr lang="en-US" dirty="0">
                <a:solidFill>
                  <a:srgbClr val="FFFF00"/>
                </a:solidFill>
              </a:rPr>
              <a:t> for crimes where you have been proven </a:t>
            </a:r>
            <a:r>
              <a:rPr lang="en-US" dirty="0" err="1">
                <a:solidFill>
                  <a:srgbClr val="FFFF00"/>
                </a:solidFill>
              </a:rPr>
              <a:t>juilty</a:t>
            </a:r>
            <a:r>
              <a:rPr lang="en-US" dirty="0">
                <a:solidFill>
                  <a:srgbClr val="FFFF00"/>
                </a:solidFill>
              </a:rPr>
              <a:t> of having had committed. </a:t>
            </a:r>
          </a:p>
          <a:p>
            <a:pPr marL="0" indent="0">
              <a:buNone/>
            </a:pPr>
            <a:r>
              <a:rPr lang="en-US" dirty="0">
                <a:hlinkClick r:id="rId2"/>
              </a:rPr>
              <a:t>http://content.time.com/time/video/player/0,32068,1026395306001_2080302,00.html</a:t>
            </a:r>
            <a:endParaRPr lang="en-US" dirty="0">
              <a:solidFill>
                <a:srgbClr val="FFFF00"/>
              </a:solidFill>
            </a:endParaRPr>
          </a:p>
        </p:txBody>
      </p:sp>
      <p:pic>
        <p:nvPicPr>
          <p:cNvPr id="4" name="Picture 3"/>
          <p:cNvPicPr>
            <a:picLocks noChangeAspect="1"/>
          </p:cNvPicPr>
          <p:nvPr/>
        </p:nvPicPr>
        <p:blipFill>
          <a:blip r:embed="rId3"/>
          <a:stretch>
            <a:fillRect/>
          </a:stretch>
        </p:blipFill>
        <p:spPr>
          <a:xfrm>
            <a:off x="1099359" y="4576366"/>
            <a:ext cx="1862530" cy="1862530"/>
          </a:xfrm>
          <a:prstGeom prst="rect">
            <a:avLst/>
          </a:prstGeom>
        </p:spPr>
      </p:pic>
      <p:pic>
        <p:nvPicPr>
          <p:cNvPr id="5" name="Picture 4"/>
          <p:cNvPicPr>
            <a:picLocks noChangeAspect="1"/>
          </p:cNvPicPr>
          <p:nvPr/>
        </p:nvPicPr>
        <p:blipFill>
          <a:blip r:embed="rId4"/>
          <a:stretch>
            <a:fillRect/>
          </a:stretch>
        </p:blipFill>
        <p:spPr>
          <a:xfrm>
            <a:off x="4947288" y="4699837"/>
            <a:ext cx="2297423" cy="1856318"/>
          </a:xfrm>
          <a:prstGeom prst="rect">
            <a:avLst/>
          </a:prstGeom>
        </p:spPr>
      </p:pic>
    </p:spTree>
    <p:extLst>
      <p:ext uri="{BB962C8B-B14F-4D97-AF65-F5344CB8AC3E}">
        <p14:creationId xmlns:p14="http://schemas.microsoft.com/office/powerpoint/2010/main" val="4003212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Ninth Amendment</a:t>
            </a:r>
          </a:p>
        </p:txBody>
      </p:sp>
      <p:sp>
        <p:nvSpPr>
          <p:cNvPr id="3" name="Content Placeholder 2"/>
          <p:cNvSpPr>
            <a:spLocks noGrp="1"/>
          </p:cNvSpPr>
          <p:nvPr>
            <p:ph idx="1"/>
          </p:nvPr>
        </p:nvSpPr>
        <p:spPr>
          <a:xfrm>
            <a:off x="680320" y="2289577"/>
            <a:ext cx="9613861" cy="3599316"/>
          </a:xfrm>
        </p:spPr>
        <p:txBody>
          <a:bodyPr/>
          <a:lstStyle/>
          <a:p>
            <a:pPr marL="0" indent="0">
              <a:buNone/>
            </a:pPr>
            <a:r>
              <a:rPr lang="en-US" dirty="0">
                <a:solidFill>
                  <a:srgbClr val="FFFF00"/>
                </a:solidFill>
              </a:rPr>
              <a:t>The enumeration in the Constitution, of certain rights, shall not be construed to deny or disparage others retained by the people</a:t>
            </a:r>
            <a:r>
              <a:rPr lang="en-US" dirty="0"/>
              <a:t>.</a:t>
            </a:r>
          </a:p>
          <a:p>
            <a:pPr marL="0" indent="0">
              <a:buNone/>
            </a:pPr>
            <a:endParaRPr lang="en-US" b="1" i="1" u="sng" dirty="0">
              <a:solidFill>
                <a:srgbClr val="FFFF00"/>
              </a:solidFill>
            </a:endParaRPr>
          </a:p>
          <a:p>
            <a:pPr marL="0" indent="0">
              <a:buNone/>
            </a:pPr>
            <a:r>
              <a:rPr lang="en-US" b="1" i="1" u="sng" dirty="0">
                <a:solidFill>
                  <a:srgbClr val="FFFF00"/>
                </a:solidFill>
              </a:rPr>
              <a:t>“People have more rights than those listed in the constitution and the states may provide more rights, just not less than those found in US Constitution.”</a:t>
            </a:r>
          </a:p>
          <a:p>
            <a:pPr marL="0" indent="0">
              <a:buNone/>
            </a:pPr>
            <a:endParaRPr lang="en-US" b="1" i="1" u="sng" dirty="0">
              <a:solidFill>
                <a:srgbClr val="FFFF00"/>
              </a:solidFill>
            </a:endParaRPr>
          </a:p>
          <a:p>
            <a:pPr marL="0" indent="0">
              <a:buNone/>
            </a:pPr>
            <a:r>
              <a:rPr lang="en-US" dirty="0">
                <a:hlinkClick r:id="rId2"/>
              </a:rPr>
              <a:t>http://content.time.com/time/video/player/0,32068,1026381364001_2080303,00.html</a:t>
            </a:r>
            <a:endParaRPr lang="en-US" b="1" i="1" u="sng" dirty="0">
              <a:solidFill>
                <a:srgbClr val="FFFF00"/>
              </a:solidFill>
            </a:endParaRPr>
          </a:p>
        </p:txBody>
      </p:sp>
      <p:pic>
        <p:nvPicPr>
          <p:cNvPr id="4" name="Picture 3"/>
          <p:cNvPicPr>
            <a:picLocks noChangeAspect="1"/>
          </p:cNvPicPr>
          <p:nvPr/>
        </p:nvPicPr>
        <p:blipFill>
          <a:blip r:embed="rId3"/>
          <a:stretch>
            <a:fillRect/>
          </a:stretch>
        </p:blipFill>
        <p:spPr>
          <a:xfrm>
            <a:off x="5487251" y="576866"/>
            <a:ext cx="3648075" cy="1257300"/>
          </a:xfrm>
          <a:prstGeom prst="rect">
            <a:avLst/>
          </a:prstGeom>
        </p:spPr>
      </p:pic>
      <p:pic>
        <p:nvPicPr>
          <p:cNvPr id="5" name="Picture 4"/>
          <p:cNvPicPr>
            <a:picLocks noChangeAspect="1"/>
          </p:cNvPicPr>
          <p:nvPr/>
        </p:nvPicPr>
        <p:blipFill>
          <a:blip r:embed="rId4"/>
          <a:stretch>
            <a:fillRect/>
          </a:stretch>
        </p:blipFill>
        <p:spPr>
          <a:xfrm>
            <a:off x="10029138" y="164984"/>
            <a:ext cx="1933575" cy="2257425"/>
          </a:xfrm>
          <a:prstGeom prst="rect">
            <a:avLst/>
          </a:prstGeom>
        </p:spPr>
      </p:pic>
    </p:spTree>
    <p:extLst>
      <p:ext uri="{BB962C8B-B14F-4D97-AF65-F5344CB8AC3E}">
        <p14:creationId xmlns:p14="http://schemas.microsoft.com/office/powerpoint/2010/main" val="2987976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10</a:t>
            </a:r>
            <a:r>
              <a:rPr lang="en-US" baseline="30000" dirty="0"/>
              <a:t>th</a:t>
            </a:r>
            <a:r>
              <a:rPr lang="en-US" dirty="0"/>
              <a:t> Amendment</a:t>
            </a:r>
          </a:p>
        </p:txBody>
      </p:sp>
      <p:sp>
        <p:nvSpPr>
          <p:cNvPr id="3" name="Content Placeholder 2"/>
          <p:cNvSpPr>
            <a:spLocks noGrp="1"/>
          </p:cNvSpPr>
          <p:nvPr>
            <p:ph idx="1"/>
          </p:nvPr>
        </p:nvSpPr>
        <p:spPr/>
        <p:txBody>
          <a:bodyPr/>
          <a:lstStyle/>
          <a:p>
            <a:pPr marL="0" indent="0">
              <a:buNone/>
            </a:pPr>
            <a:r>
              <a:rPr lang="en-US" b="1" i="1" u="sng" dirty="0">
                <a:solidFill>
                  <a:srgbClr val="FFFF00"/>
                </a:solidFill>
              </a:rPr>
              <a:t>The powers not delegated to the United States by the Constitution, </a:t>
            </a:r>
            <a:r>
              <a:rPr lang="en-US" dirty="0">
                <a:solidFill>
                  <a:srgbClr val="FFFF00"/>
                </a:solidFill>
              </a:rPr>
              <a:t>nor prohibited by it to the States, </a:t>
            </a:r>
            <a:r>
              <a:rPr lang="en-US" b="1" i="1" u="sng" dirty="0">
                <a:solidFill>
                  <a:srgbClr val="FFFF00"/>
                </a:solidFill>
              </a:rPr>
              <a:t>are reserved to the States respectively, or to the people</a:t>
            </a:r>
          </a:p>
          <a:p>
            <a:pPr marL="0" indent="0">
              <a:buNone/>
            </a:pPr>
            <a:r>
              <a:rPr lang="en-US" dirty="0">
                <a:hlinkClick r:id="rId2"/>
              </a:rPr>
              <a:t>http://content.time.com/time/video/player/0,32068,1026395309001_2080304,00.html</a:t>
            </a:r>
            <a:endParaRPr lang="en-US" b="1" i="1" u="sng" dirty="0">
              <a:solidFill>
                <a:srgbClr val="FFFF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5008" y="4397435"/>
            <a:ext cx="3331541" cy="2309260"/>
          </a:xfrm>
          <a:prstGeom prst="rect">
            <a:avLst/>
          </a:prstGeom>
        </p:spPr>
      </p:pic>
    </p:spTree>
    <p:extLst>
      <p:ext uri="{BB962C8B-B14F-4D97-AF65-F5344CB8AC3E}">
        <p14:creationId xmlns:p14="http://schemas.microsoft.com/office/powerpoint/2010/main" val="1531140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Bill of Rights…a Compromise between the needs of society and the individual.</a:t>
            </a:r>
          </a:p>
        </p:txBody>
      </p:sp>
      <p:sp>
        <p:nvSpPr>
          <p:cNvPr id="3" name="Content Placeholder 2"/>
          <p:cNvSpPr>
            <a:spLocks noGrp="1"/>
          </p:cNvSpPr>
          <p:nvPr>
            <p:ph idx="1"/>
          </p:nvPr>
        </p:nvSpPr>
        <p:spPr>
          <a:xfrm>
            <a:off x="680321" y="2336873"/>
            <a:ext cx="7344327" cy="3599316"/>
          </a:xfrm>
        </p:spPr>
        <p:txBody>
          <a:bodyPr>
            <a:normAutofit/>
          </a:bodyPr>
          <a:lstStyle/>
          <a:p>
            <a:r>
              <a:rPr lang="en-US" dirty="0">
                <a:solidFill>
                  <a:srgbClr val="FFFF00"/>
                </a:solidFill>
              </a:rPr>
              <a:t>The Bill of Rights was, in some way, a compromise between making sure that the people didn’t give up their rights under a strong federal government</a:t>
            </a:r>
            <a:r>
              <a:rPr lang="en-US" dirty="0"/>
              <a:t>, while at the same time limiting what the federal government was allowed to do under the new constitution. While there are other rights in later amendments, the first 10 are in many ways the most important legal rights that are important in American society.  The video below is a summary of the 10 amendments that make up your rights. </a:t>
            </a:r>
          </a:p>
          <a:p>
            <a:endParaRPr lang="en-US" dirty="0"/>
          </a:p>
        </p:txBody>
      </p:sp>
      <p:sp>
        <p:nvSpPr>
          <p:cNvPr id="4" name="Rectangle 3"/>
          <p:cNvSpPr/>
          <p:nvPr/>
        </p:nvSpPr>
        <p:spPr>
          <a:xfrm>
            <a:off x="8024648" y="3490200"/>
            <a:ext cx="3703258" cy="646331"/>
          </a:xfrm>
          <a:prstGeom prst="rect">
            <a:avLst/>
          </a:prstGeom>
        </p:spPr>
        <p:txBody>
          <a:bodyPr wrap="none">
            <a:spAutoFit/>
          </a:bodyPr>
          <a:lstStyle/>
          <a:p>
            <a:r>
              <a:rPr lang="en-US" dirty="0">
                <a:hlinkClick r:id="rId2"/>
              </a:rPr>
              <a:t>Bill of Rights Memory Aid Video</a:t>
            </a:r>
          </a:p>
          <a:p>
            <a:r>
              <a:rPr lang="en-US" dirty="0">
                <a:hlinkClick r:id="rId2"/>
              </a:rPr>
              <a:t>https://youtu.be/XgD1E3gBTWU</a:t>
            </a:r>
            <a:r>
              <a:rPr lang="en-US" dirty="0"/>
              <a:t>  </a:t>
            </a:r>
          </a:p>
        </p:txBody>
      </p:sp>
    </p:spTree>
    <p:extLst>
      <p:ext uri="{BB962C8B-B14F-4D97-AF65-F5344CB8AC3E}">
        <p14:creationId xmlns:p14="http://schemas.microsoft.com/office/powerpoint/2010/main" val="385761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Rights of “the People”</a:t>
            </a:r>
          </a:p>
        </p:txBody>
      </p:sp>
      <p:sp>
        <p:nvSpPr>
          <p:cNvPr id="3" name="Content Placeholder 2"/>
          <p:cNvSpPr>
            <a:spLocks noGrp="1"/>
          </p:cNvSpPr>
          <p:nvPr>
            <p:ph idx="1"/>
          </p:nvPr>
        </p:nvSpPr>
        <p:spPr>
          <a:xfrm>
            <a:off x="680322" y="2336873"/>
            <a:ext cx="6808300" cy="3599316"/>
          </a:xfrm>
        </p:spPr>
        <p:txBody>
          <a:bodyPr>
            <a:normAutofit lnSpcReduction="10000"/>
          </a:bodyPr>
          <a:lstStyle/>
          <a:p>
            <a:r>
              <a:rPr lang="en-US" dirty="0"/>
              <a:t>Following the creation of the United States at the end of the Revolutionary War with Britain in 1783, the new United States argued on what was the best way to protect the rights of the people against the power of government.  At the center of the debate:  </a:t>
            </a:r>
          </a:p>
          <a:p>
            <a:pPr>
              <a:buFontTx/>
              <a:buChar char="-"/>
            </a:pPr>
            <a:r>
              <a:rPr lang="en-US" dirty="0">
                <a:solidFill>
                  <a:srgbClr val="FFFF00"/>
                </a:solidFill>
              </a:rPr>
              <a:t>1. Should the United States have a strong or weak National Government?</a:t>
            </a:r>
          </a:p>
          <a:p>
            <a:pPr>
              <a:buFontTx/>
              <a:buChar char="-"/>
            </a:pPr>
            <a:r>
              <a:rPr lang="en-US" dirty="0">
                <a:solidFill>
                  <a:srgbClr val="FFFF00"/>
                </a:solidFill>
              </a:rPr>
              <a:t>2. Should the new nation have a Bill of Rights for the people?</a:t>
            </a:r>
          </a:p>
        </p:txBody>
      </p:sp>
      <p:pic>
        <p:nvPicPr>
          <p:cNvPr id="2050" name="Picture 2" descr="Image result for the bill of righ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6182" y="445971"/>
            <a:ext cx="2686050" cy="16954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870096" y="5566857"/>
            <a:ext cx="3235566" cy="369332"/>
          </a:xfrm>
          <a:prstGeom prst="rect">
            <a:avLst/>
          </a:prstGeom>
          <a:noFill/>
        </p:spPr>
        <p:txBody>
          <a:bodyPr wrap="none" rtlCol="0">
            <a:spAutoFit/>
          </a:bodyPr>
          <a:lstStyle/>
          <a:p>
            <a:r>
              <a:rPr lang="en-US" dirty="0"/>
              <a:t>Philadelphia Convention 1787</a:t>
            </a:r>
          </a:p>
        </p:txBody>
      </p:sp>
      <p:pic>
        <p:nvPicPr>
          <p:cNvPr id="7" name="Picture 4" descr="Image result for the bill of righ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0512" y="2336873"/>
            <a:ext cx="4325007" cy="3085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49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Pros of a Strong National Government</a:t>
            </a:r>
          </a:p>
        </p:txBody>
      </p:sp>
      <p:sp>
        <p:nvSpPr>
          <p:cNvPr id="3" name="Content Placeholder 2"/>
          <p:cNvSpPr>
            <a:spLocks noGrp="1"/>
          </p:cNvSpPr>
          <p:nvPr>
            <p:ph idx="1"/>
          </p:nvPr>
        </p:nvSpPr>
        <p:spPr>
          <a:xfrm>
            <a:off x="778968" y="1939308"/>
            <a:ext cx="7155141" cy="3599316"/>
          </a:xfrm>
        </p:spPr>
        <p:txBody>
          <a:bodyPr>
            <a:noAutofit/>
          </a:bodyPr>
          <a:lstStyle/>
          <a:p>
            <a:r>
              <a:rPr lang="en-US" sz="2600" dirty="0">
                <a:solidFill>
                  <a:srgbClr val="FFFF00"/>
                </a:solidFill>
              </a:rPr>
              <a:t>As you already know, some people wanted a strong government.  These people were called Federalists.  They felt that our first constitution was a failure because the federal government was too weak. It could not protect the nation.</a:t>
            </a:r>
            <a:r>
              <a:rPr lang="en-US" sz="2600" dirty="0"/>
              <a:t> Some of the most famous people in this group were: Alexander Hamilton, and Former US president James Madison.</a:t>
            </a:r>
          </a:p>
        </p:txBody>
      </p:sp>
      <p:pic>
        <p:nvPicPr>
          <p:cNvPr id="3074" name="Picture 2" descr="Image result for james madison and alexander hamil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5462" y="2065282"/>
            <a:ext cx="3943460" cy="3090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407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“Cons” of a Strong National Government</a:t>
            </a:r>
          </a:p>
        </p:txBody>
      </p:sp>
      <p:sp>
        <p:nvSpPr>
          <p:cNvPr id="3" name="Content Placeholder 2"/>
          <p:cNvSpPr>
            <a:spLocks noGrp="1"/>
          </p:cNvSpPr>
          <p:nvPr>
            <p:ph idx="1"/>
          </p:nvPr>
        </p:nvSpPr>
        <p:spPr>
          <a:xfrm>
            <a:off x="375093" y="2093842"/>
            <a:ext cx="5531515" cy="4010929"/>
          </a:xfrm>
        </p:spPr>
        <p:txBody>
          <a:bodyPr>
            <a:noAutofit/>
          </a:bodyPr>
          <a:lstStyle/>
          <a:p>
            <a:pPr marL="0" indent="0">
              <a:buNone/>
            </a:pPr>
            <a:r>
              <a:rPr lang="en-US" sz="2600" dirty="0">
                <a:solidFill>
                  <a:srgbClr val="FFFF00"/>
                </a:solidFill>
              </a:rPr>
              <a:t>Other people worried that </a:t>
            </a:r>
            <a:r>
              <a:rPr lang="en-US" sz="2600" i="1" dirty="0">
                <a:solidFill>
                  <a:srgbClr val="FFFF00"/>
                </a:solidFill>
              </a:rPr>
              <a:t>a strong national government would </a:t>
            </a:r>
            <a:r>
              <a:rPr lang="en-US" sz="2600" i="1" u="sng" dirty="0">
                <a:solidFill>
                  <a:srgbClr val="FFFF00"/>
                </a:solidFill>
              </a:rPr>
              <a:t>take away the rights and freedoms</a:t>
            </a:r>
            <a:r>
              <a:rPr lang="en-US" sz="2600" i="1" dirty="0">
                <a:solidFill>
                  <a:srgbClr val="FFFF00"/>
                </a:solidFill>
              </a:rPr>
              <a:t> of citizens</a:t>
            </a:r>
            <a:r>
              <a:rPr lang="en-US" sz="2600" dirty="0"/>
              <a:t>.  </a:t>
            </a:r>
            <a:r>
              <a:rPr lang="en-US" sz="2600" dirty="0">
                <a:solidFill>
                  <a:srgbClr val="FFFF00"/>
                </a:solidFill>
              </a:rPr>
              <a:t>These people were called Anti-federalists</a:t>
            </a:r>
            <a:r>
              <a:rPr lang="en-US" sz="2600" dirty="0"/>
              <a:t>. They feared that the new president would become a king, if the new government was made strong! Some of the most famous anti-federalists were: Samuel Adams, Thomas Jefferson and former US president James Monroe.</a:t>
            </a:r>
          </a:p>
        </p:txBody>
      </p:sp>
      <p:sp>
        <p:nvSpPr>
          <p:cNvPr id="4" name="AutoShape 2" descr="Image result for james monro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9732252" y="3076520"/>
            <a:ext cx="2095500" cy="1805150"/>
          </a:xfrm>
          <a:prstGeom prst="rect">
            <a:avLst/>
          </a:prstGeom>
        </p:spPr>
      </p:pic>
      <p:pic>
        <p:nvPicPr>
          <p:cNvPr id="4100"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6608" y="2998933"/>
            <a:ext cx="1844608" cy="18446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8025926" y="2986371"/>
            <a:ext cx="1520716" cy="1869733"/>
          </a:xfrm>
          <a:prstGeom prst="rect">
            <a:avLst/>
          </a:prstGeom>
        </p:spPr>
      </p:pic>
      <p:sp>
        <p:nvSpPr>
          <p:cNvPr id="8" name="TextBox 7"/>
          <p:cNvSpPr txBox="1"/>
          <p:nvPr/>
        </p:nvSpPr>
        <p:spPr>
          <a:xfrm>
            <a:off x="5978111" y="5108028"/>
            <a:ext cx="5616346" cy="369332"/>
          </a:xfrm>
          <a:prstGeom prst="rect">
            <a:avLst/>
          </a:prstGeom>
          <a:noFill/>
        </p:spPr>
        <p:txBody>
          <a:bodyPr wrap="none" rtlCol="0">
            <a:spAutoFit/>
          </a:bodyPr>
          <a:lstStyle/>
          <a:p>
            <a:r>
              <a:rPr lang="en-US" dirty="0"/>
              <a:t>Samuel Adams, Thomas Jefferson and James Monroe</a:t>
            </a:r>
          </a:p>
        </p:txBody>
      </p:sp>
    </p:spTree>
    <p:extLst>
      <p:ext uri="{BB962C8B-B14F-4D97-AF65-F5344CB8AC3E}">
        <p14:creationId xmlns:p14="http://schemas.microsoft.com/office/powerpoint/2010/main" val="2946046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Bill of Rights- A Compromise….sort of??</a:t>
            </a:r>
          </a:p>
        </p:txBody>
      </p:sp>
      <p:sp>
        <p:nvSpPr>
          <p:cNvPr id="3" name="Content Placeholder 2"/>
          <p:cNvSpPr>
            <a:spLocks noGrp="1"/>
          </p:cNvSpPr>
          <p:nvPr>
            <p:ph idx="1"/>
          </p:nvPr>
        </p:nvSpPr>
        <p:spPr>
          <a:xfrm>
            <a:off x="286184" y="2053092"/>
            <a:ext cx="6631452" cy="4051679"/>
          </a:xfrm>
        </p:spPr>
        <p:txBody>
          <a:bodyPr>
            <a:normAutofit/>
          </a:bodyPr>
          <a:lstStyle/>
          <a:p>
            <a:pPr marL="0" indent="0">
              <a:buNone/>
            </a:pPr>
            <a:r>
              <a:rPr lang="en-US" sz="2600" dirty="0">
                <a:solidFill>
                  <a:srgbClr val="FFFF00"/>
                </a:solidFill>
              </a:rPr>
              <a:t>Eventually, a compromise was made. </a:t>
            </a:r>
            <a:r>
              <a:rPr lang="en-US" sz="2600" dirty="0"/>
              <a:t>Those who favored a strong government (Federalists) would have it… but there would be checks and balances on government power.  Those who wanted a weak government (Anti-Federalists) would have a government that had a lot of checks and balances built in and they would also have </a:t>
            </a:r>
            <a:r>
              <a:rPr lang="en-US" sz="2600" dirty="0">
                <a:solidFill>
                  <a:srgbClr val="FFFF00"/>
                </a:solidFill>
              </a:rPr>
              <a:t>10 new amendments added to the constitution that we now call the Bill of Rights!</a:t>
            </a:r>
          </a:p>
          <a:p>
            <a:pPr marL="0" indent="0">
              <a:buNone/>
            </a:pPr>
            <a:endParaRPr lang="en-US" sz="2600" dirty="0"/>
          </a:p>
          <a:p>
            <a:pPr marL="0" indent="0">
              <a:buNone/>
            </a:pPr>
            <a:endParaRPr lang="en-US" dirty="0"/>
          </a:p>
          <a:p>
            <a:pPr marL="0" indent="0">
              <a:buNone/>
            </a:pPr>
            <a:endParaRPr lang="en-US" dirty="0"/>
          </a:p>
        </p:txBody>
      </p:sp>
      <p:pic>
        <p:nvPicPr>
          <p:cNvPr id="5" name="Picture 4"/>
          <p:cNvPicPr>
            <a:picLocks noChangeAspect="1"/>
          </p:cNvPicPr>
          <p:nvPr/>
        </p:nvPicPr>
        <p:blipFill>
          <a:blip r:embed="rId2"/>
          <a:stretch>
            <a:fillRect/>
          </a:stretch>
        </p:blipFill>
        <p:spPr>
          <a:xfrm>
            <a:off x="7220606" y="1990030"/>
            <a:ext cx="4051739" cy="4331942"/>
          </a:xfrm>
          <a:prstGeom prst="rect">
            <a:avLst/>
          </a:prstGeom>
        </p:spPr>
      </p:pic>
    </p:spTree>
    <p:extLst>
      <p:ext uri="{BB962C8B-B14F-4D97-AF65-F5344CB8AC3E}">
        <p14:creationId xmlns:p14="http://schemas.microsoft.com/office/powerpoint/2010/main" val="2844803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First Amendment</a:t>
            </a:r>
          </a:p>
        </p:txBody>
      </p:sp>
      <p:sp>
        <p:nvSpPr>
          <p:cNvPr id="3" name="Content Placeholder 2"/>
          <p:cNvSpPr>
            <a:spLocks noGrp="1"/>
          </p:cNvSpPr>
          <p:nvPr>
            <p:ph idx="1"/>
          </p:nvPr>
        </p:nvSpPr>
        <p:spPr/>
        <p:txBody>
          <a:bodyPr/>
          <a:lstStyle/>
          <a:p>
            <a:pPr marL="0" indent="0">
              <a:buNone/>
            </a:pPr>
            <a:r>
              <a:rPr lang="en-US" i="1" dirty="0">
                <a:solidFill>
                  <a:srgbClr val="FFFF00"/>
                </a:solidFill>
              </a:rPr>
              <a:t>Congress shall make no law respecting an establishment of reli</a:t>
            </a:r>
            <a:r>
              <a:rPr lang="en-US" dirty="0">
                <a:solidFill>
                  <a:srgbClr val="FFFF00"/>
                </a:solidFill>
              </a:rPr>
              <a:t>gion, or prohibiting </a:t>
            </a:r>
            <a:r>
              <a:rPr lang="en-US" i="1" u="sng" dirty="0">
                <a:solidFill>
                  <a:srgbClr val="FFFF00"/>
                </a:solidFill>
              </a:rPr>
              <a:t>the free exercise thereof</a:t>
            </a:r>
            <a:r>
              <a:rPr lang="en-US" dirty="0">
                <a:solidFill>
                  <a:srgbClr val="FFFF00"/>
                </a:solidFill>
              </a:rPr>
              <a:t>; or abridging </a:t>
            </a:r>
            <a:r>
              <a:rPr lang="en-US" i="1" u="sng" dirty="0">
                <a:solidFill>
                  <a:srgbClr val="FFFF00"/>
                </a:solidFill>
              </a:rPr>
              <a:t>the freedom of speech, or of the press</a:t>
            </a:r>
            <a:r>
              <a:rPr lang="en-US" dirty="0">
                <a:solidFill>
                  <a:srgbClr val="FFFF00"/>
                </a:solidFill>
              </a:rPr>
              <a:t>; or </a:t>
            </a:r>
            <a:r>
              <a:rPr lang="en-US" i="1" u="sng" dirty="0">
                <a:solidFill>
                  <a:srgbClr val="FFFF00"/>
                </a:solidFill>
              </a:rPr>
              <a:t>the right of the people peaceably to assemble, and to petition the Government for a redress of grievances.</a:t>
            </a:r>
          </a:p>
          <a:p>
            <a:endParaRPr lang="en-US" dirty="0">
              <a:solidFill>
                <a:srgbClr val="FFFF00"/>
              </a:solidFill>
            </a:endParaRPr>
          </a:p>
          <a:p>
            <a:pPr marL="0" indent="0">
              <a:buNone/>
            </a:pPr>
            <a:endParaRPr lang="en-US" dirty="0">
              <a:solidFill>
                <a:srgbClr val="FFFF00"/>
              </a:solidFill>
            </a:endParaRPr>
          </a:p>
        </p:txBody>
      </p:sp>
      <p:sp>
        <p:nvSpPr>
          <p:cNvPr id="4" name="Rectangle 3"/>
          <p:cNvSpPr/>
          <p:nvPr/>
        </p:nvSpPr>
        <p:spPr>
          <a:xfrm>
            <a:off x="870582" y="4493200"/>
            <a:ext cx="9423600" cy="923330"/>
          </a:xfrm>
          <a:prstGeom prst="rect">
            <a:avLst/>
          </a:prstGeom>
        </p:spPr>
        <p:txBody>
          <a:bodyPr wrap="square">
            <a:spAutoFit/>
          </a:bodyPr>
          <a:lstStyle/>
          <a:p>
            <a:r>
              <a:rPr lang="en-US" dirty="0"/>
              <a:t>First Amendment Video</a:t>
            </a:r>
          </a:p>
          <a:p>
            <a:r>
              <a:rPr lang="en-US" dirty="0">
                <a:hlinkClick r:id="rId2"/>
              </a:rPr>
              <a:t>http://content.time.com/time/video/player/0,32068,1027382448001_2080291,00.html</a:t>
            </a:r>
            <a:endParaRPr lang="en-US" dirty="0"/>
          </a:p>
          <a:p>
            <a:r>
              <a:rPr lang="en-US" dirty="0"/>
              <a:t>.</a:t>
            </a:r>
          </a:p>
        </p:txBody>
      </p:sp>
      <p:pic>
        <p:nvPicPr>
          <p:cNvPr id="6" name="Picture 5"/>
          <p:cNvPicPr>
            <a:picLocks noChangeAspect="1"/>
          </p:cNvPicPr>
          <p:nvPr/>
        </p:nvPicPr>
        <p:blipFill>
          <a:blip r:embed="rId3"/>
          <a:stretch>
            <a:fillRect/>
          </a:stretch>
        </p:blipFill>
        <p:spPr>
          <a:xfrm>
            <a:off x="5485474" y="485320"/>
            <a:ext cx="2857500" cy="1600200"/>
          </a:xfrm>
          <a:prstGeom prst="rect">
            <a:avLst/>
          </a:prstGeom>
        </p:spPr>
      </p:pic>
      <p:pic>
        <p:nvPicPr>
          <p:cNvPr id="7" name="Picture 6"/>
          <p:cNvPicPr>
            <a:picLocks noChangeAspect="1"/>
          </p:cNvPicPr>
          <p:nvPr/>
        </p:nvPicPr>
        <p:blipFill>
          <a:blip r:embed="rId4"/>
          <a:stretch>
            <a:fillRect/>
          </a:stretch>
        </p:blipFill>
        <p:spPr>
          <a:xfrm>
            <a:off x="9037089" y="3394443"/>
            <a:ext cx="2851916" cy="1192099"/>
          </a:xfrm>
          <a:prstGeom prst="rect">
            <a:avLst/>
          </a:prstGeom>
        </p:spPr>
      </p:pic>
      <p:pic>
        <p:nvPicPr>
          <p:cNvPr id="8" name="Picture 7"/>
          <p:cNvPicPr>
            <a:picLocks noChangeAspect="1"/>
          </p:cNvPicPr>
          <p:nvPr/>
        </p:nvPicPr>
        <p:blipFill>
          <a:blip r:embed="rId5"/>
          <a:stretch>
            <a:fillRect/>
          </a:stretch>
        </p:blipFill>
        <p:spPr>
          <a:xfrm>
            <a:off x="9229560" y="334785"/>
            <a:ext cx="2466975" cy="1847850"/>
          </a:xfrm>
          <a:prstGeom prst="rect">
            <a:avLst/>
          </a:prstGeom>
        </p:spPr>
      </p:pic>
    </p:spTree>
    <p:extLst>
      <p:ext uri="{BB962C8B-B14F-4D97-AF65-F5344CB8AC3E}">
        <p14:creationId xmlns:p14="http://schemas.microsoft.com/office/powerpoint/2010/main" val="96216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Second Amendment</a:t>
            </a:r>
          </a:p>
        </p:txBody>
      </p:sp>
      <p:sp>
        <p:nvSpPr>
          <p:cNvPr id="3" name="Content Placeholder 2"/>
          <p:cNvSpPr>
            <a:spLocks noGrp="1"/>
          </p:cNvSpPr>
          <p:nvPr>
            <p:ph idx="1"/>
          </p:nvPr>
        </p:nvSpPr>
        <p:spPr/>
        <p:txBody>
          <a:bodyPr/>
          <a:lstStyle/>
          <a:p>
            <a:r>
              <a:rPr lang="en-US" dirty="0">
                <a:solidFill>
                  <a:srgbClr val="FFFF00"/>
                </a:solidFill>
              </a:rPr>
              <a:t>A well regulated Militia, being necessary to the security of a free State, </a:t>
            </a:r>
            <a:r>
              <a:rPr lang="en-US" i="1" u="sng" dirty="0">
                <a:solidFill>
                  <a:srgbClr val="FFFF00"/>
                </a:solidFill>
              </a:rPr>
              <a:t>the right of the people to keep and bear Arms, shall not be infringed.</a:t>
            </a:r>
          </a:p>
          <a:p>
            <a:r>
              <a:rPr lang="en-US" i="1" u="sng" dirty="0">
                <a:solidFill>
                  <a:srgbClr val="FFFF00"/>
                </a:solidFill>
              </a:rPr>
              <a:t>Video: </a:t>
            </a:r>
            <a:r>
              <a:rPr lang="en-US" dirty="0">
                <a:hlinkClick r:id="rId2"/>
              </a:rPr>
              <a:t>http://content.time.com/time/video/player/0,32068,1032435604001_2080292,00.html</a:t>
            </a:r>
            <a:endParaRPr lang="en-US" i="1" u="sng" dirty="0">
              <a:solidFill>
                <a:srgbClr val="FFFF00"/>
              </a:solidFill>
            </a:endParaRPr>
          </a:p>
        </p:txBody>
      </p:sp>
      <p:pic>
        <p:nvPicPr>
          <p:cNvPr id="5122" name="Picture 2" descr="Image result for the second amend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529" y="4392745"/>
            <a:ext cx="3409009" cy="1917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411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Amendment Three</a:t>
            </a:r>
          </a:p>
        </p:txBody>
      </p:sp>
      <p:sp>
        <p:nvSpPr>
          <p:cNvPr id="3" name="Content Placeholder 2"/>
          <p:cNvSpPr>
            <a:spLocks noGrp="1"/>
          </p:cNvSpPr>
          <p:nvPr>
            <p:ph idx="1"/>
          </p:nvPr>
        </p:nvSpPr>
        <p:spPr>
          <a:xfrm>
            <a:off x="1011397" y="1834166"/>
            <a:ext cx="9613861" cy="3599316"/>
          </a:xfrm>
        </p:spPr>
        <p:txBody>
          <a:bodyPr/>
          <a:lstStyle/>
          <a:p>
            <a:pPr marL="0" indent="0">
              <a:buNone/>
            </a:pPr>
            <a:r>
              <a:rPr lang="en-US" i="1" u="sng" dirty="0">
                <a:solidFill>
                  <a:srgbClr val="FFFF00"/>
                </a:solidFill>
              </a:rPr>
              <a:t>No Soldier shall, in time of peace be quartered in any house</a:t>
            </a:r>
            <a:r>
              <a:rPr lang="en-US" dirty="0">
                <a:solidFill>
                  <a:srgbClr val="FFFF00"/>
                </a:solidFill>
              </a:rPr>
              <a:t>, </a:t>
            </a:r>
            <a:r>
              <a:rPr lang="en-US" i="1" u="sng" dirty="0">
                <a:solidFill>
                  <a:srgbClr val="FFFF00"/>
                </a:solidFill>
              </a:rPr>
              <a:t>without the consent of the Owner</a:t>
            </a:r>
            <a:r>
              <a:rPr lang="en-US" dirty="0">
                <a:solidFill>
                  <a:srgbClr val="FFFF00"/>
                </a:solidFill>
              </a:rPr>
              <a:t>, nor in time of war, but in a manner to be prescribed by law.</a:t>
            </a:r>
          </a:p>
        </p:txBody>
      </p:sp>
      <p:pic>
        <p:nvPicPr>
          <p:cNvPr id="4" name="Picture 3"/>
          <p:cNvPicPr>
            <a:picLocks noChangeAspect="1"/>
          </p:cNvPicPr>
          <p:nvPr/>
        </p:nvPicPr>
        <p:blipFill>
          <a:blip r:embed="rId2"/>
          <a:stretch>
            <a:fillRect/>
          </a:stretch>
        </p:blipFill>
        <p:spPr>
          <a:xfrm>
            <a:off x="3704897" y="3411886"/>
            <a:ext cx="5297213" cy="3153794"/>
          </a:xfrm>
          <a:prstGeom prst="rect">
            <a:avLst/>
          </a:prstGeom>
        </p:spPr>
      </p:pic>
    </p:spTree>
    <p:extLst>
      <p:ext uri="{BB962C8B-B14F-4D97-AF65-F5344CB8AC3E}">
        <p14:creationId xmlns:p14="http://schemas.microsoft.com/office/powerpoint/2010/main" val="1587990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Amendment Four</a:t>
            </a:r>
          </a:p>
        </p:txBody>
      </p:sp>
      <p:sp>
        <p:nvSpPr>
          <p:cNvPr id="3" name="Content Placeholder 2"/>
          <p:cNvSpPr>
            <a:spLocks noGrp="1"/>
          </p:cNvSpPr>
          <p:nvPr>
            <p:ph idx="1"/>
          </p:nvPr>
        </p:nvSpPr>
        <p:spPr/>
        <p:txBody>
          <a:bodyPr/>
          <a:lstStyle/>
          <a:p>
            <a:pPr marL="0" indent="0">
              <a:buNone/>
            </a:pPr>
            <a:r>
              <a:rPr lang="en-US" i="1" u="sng" dirty="0">
                <a:solidFill>
                  <a:srgbClr val="FFFF00"/>
                </a:solidFill>
              </a:rPr>
              <a:t>The right of the people to be secure in their persons</a:t>
            </a:r>
            <a:r>
              <a:rPr lang="en-US" dirty="0">
                <a:solidFill>
                  <a:srgbClr val="FFFF00"/>
                </a:solidFill>
              </a:rPr>
              <a:t>, houses, papers, and effects</a:t>
            </a:r>
            <a:r>
              <a:rPr lang="en-US" u="sng" dirty="0">
                <a:solidFill>
                  <a:srgbClr val="FFFF00"/>
                </a:solidFill>
              </a:rPr>
              <a:t>, </a:t>
            </a:r>
            <a:r>
              <a:rPr lang="en-US" i="1" u="sng" dirty="0">
                <a:solidFill>
                  <a:srgbClr val="FFFF00"/>
                </a:solidFill>
              </a:rPr>
              <a:t>against unreasonable searches and seizures</a:t>
            </a:r>
            <a:r>
              <a:rPr lang="en-US" dirty="0">
                <a:solidFill>
                  <a:srgbClr val="FFFF00"/>
                </a:solidFill>
              </a:rPr>
              <a:t>, No  Warrants shall be issued without probable cause, supported by Oath or affirmation, and particularly describing the place to be searched, and the persons or things to be seized.</a:t>
            </a:r>
          </a:p>
          <a:p>
            <a:pPr marL="0" indent="0">
              <a:buNone/>
            </a:pPr>
            <a:r>
              <a:rPr lang="en-US" dirty="0">
                <a:hlinkClick r:id="rId2"/>
              </a:rPr>
              <a:t>Video: http://content.time.com/time/video/player/0,32068,1027506447001_2080296,00.html</a:t>
            </a:r>
            <a:endParaRPr lang="en-US" dirty="0">
              <a:solidFill>
                <a:srgbClr val="FFFF00"/>
              </a:solidFill>
            </a:endParaRPr>
          </a:p>
        </p:txBody>
      </p:sp>
      <p:pic>
        <p:nvPicPr>
          <p:cNvPr id="6146" name="Picture 2" descr="Image result for the fourth amend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1286" y="294193"/>
            <a:ext cx="3314415" cy="1999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679056"/>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1434</TotalTime>
  <Words>1096</Words>
  <Application>Microsoft Office PowerPoint</Application>
  <PresentationFormat>Widescreen</PresentationFormat>
  <Paragraphs>52</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Trebuchet MS</vt:lpstr>
      <vt:lpstr>Berlin</vt:lpstr>
      <vt:lpstr>The Bill of Rights </vt:lpstr>
      <vt:lpstr>The Rights of “the People”</vt:lpstr>
      <vt:lpstr>The Pros of a Strong National Government</vt:lpstr>
      <vt:lpstr>The “Cons” of a Strong National Government</vt:lpstr>
      <vt:lpstr>The Bill of Rights- A Compromise….sort of??</vt:lpstr>
      <vt:lpstr>The First Amendment</vt:lpstr>
      <vt:lpstr>The Second Amendment</vt:lpstr>
      <vt:lpstr>Amendment Three</vt:lpstr>
      <vt:lpstr>Amendment Four</vt:lpstr>
      <vt:lpstr>Amendment 5</vt:lpstr>
      <vt:lpstr>Amendment 6</vt:lpstr>
      <vt:lpstr>Amendment 7</vt:lpstr>
      <vt:lpstr>Amendment 8</vt:lpstr>
      <vt:lpstr>Ninth Amendment</vt:lpstr>
      <vt:lpstr>The 10th Amendment</vt:lpstr>
      <vt:lpstr>The Bill of Rights…a Compromise between the needs of society and the individual.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Bill of Rights and Other Constitutional Amendments</dc:title>
  <dc:creator>Mac Isaac, Denis</dc:creator>
  <cp:lastModifiedBy>Denis Macisaac</cp:lastModifiedBy>
  <cp:revision>28</cp:revision>
  <dcterms:created xsi:type="dcterms:W3CDTF">2019-03-02T17:38:20Z</dcterms:created>
  <dcterms:modified xsi:type="dcterms:W3CDTF">2020-01-27T14:28:00Z</dcterms:modified>
</cp:coreProperties>
</file>