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61" d="100"/>
          <a:sy n="61" d="100"/>
        </p:scale>
        <p:origin x="108" y="3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12/8/2018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12/8/2018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12/8/2018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12/8/2018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12/8/2018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12/8/2018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12/8/2018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12/8/2018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12/8/2018</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12/8/2018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12/8/2018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12/8/2018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12/8/2018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12/8/2018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12/8/2018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12/8/2018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12/8/2018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12/8/2018</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usconstitution.net/constmiss.html" TargetMode="External"/><Relationship Id="rId2" Type="http://schemas.openxmlformats.org/officeDocument/2006/relationships/hyperlink" Target="https://www.usconstitution.net/glossary.html#DOMTRAN" TargetMode="External"/><Relationship Id="rId1" Type="http://schemas.openxmlformats.org/officeDocument/2006/relationships/slideLayout" Target="../slideLayouts/slideLayout2.xml"/><Relationship Id="rId6" Type="http://schemas.openxmlformats.org/officeDocument/2006/relationships/hyperlink" Target="https://www.usconstitution.net/glossary.html#ORDAIN" TargetMode="External"/><Relationship Id="rId5" Type="http://schemas.openxmlformats.org/officeDocument/2006/relationships/hyperlink" Target="https://www.usconstitution.net/glossary.html#POSTERITY" TargetMode="External"/><Relationship Id="rId4" Type="http://schemas.openxmlformats.org/officeDocument/2006/relationships/hyperlink" Target="https://www.usconstitution.net/glossary.html#WELFARE"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Beginning of the US Constitution</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3425734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Preamble of the US Constitution</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772399" y="2305645"/>
            <a:ext cx="4612509" cy="3716781"/>
          </a:xfrm>
        </p:spPr>
      </p:pic>
      <p:sp>
        <p:nvSpPr>
          <p:cNvPr id="6" name="TextBox 5"/>
          <p:cNvSpPr txBox="1"/>
          <p:nvPr/>
        </p:nvSpPr>
        <p:spPr>
          <a:xfrm>
            <a:off x="614854" y="2116459"/>
            <a:ext cx="7157545" cy="4524315"/>
          </a:xfrm>
          <a:prstGeom prst="rect">
            <a:avLst/>
          </a:prstGeom>
          <a:noFill/>
        </p:spPr>
        <p:txBody>
          <a:bodyPr wrap="square" rtlCol="0">
            <a:spAutoFit/>
          </a:bodyPr>
          <a:lstStyle/>
          <a:p>
            <a:r>
              <a:rPr lang="en-US" sz="3200" dirty="0" smtClean="0"/>
              <a:t>The Preamble of the US Constitution is one of the most quoted documents in world history. At the time it was adopted by the new United States, it was truly “revolutionary”. It was different and it would serve as the model for how democratic governments should be structured around the world.</a:t>
            </a:r>
            <a:endParaRPr lang="en-US" dirty="0"/>
          </a:p>
        </p:txBody>
      </p:sp>
    </p:spTree>
    <p:extLst>
      <p:ext uri="{BB962C8B-B14F-4D97-AF65-F5344CB8AC3E}">
        <p14:creationId xmlns:p14="http://schemas.microsoft.com/office/powerpoint/2010/main" val="21008795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was it so “revolutionary?</a:t>
            </a:r>
            <a:br>
              <a:rPr lang="en-US" dirty="0" smtClean="0"/>
            </a:br>
            <a:endParaRPr lang="en-US" dirty="0"/>
          </a:p>
        </p:txBody>
      </p:sp>
      <p:sp>
        <p:nvSpPr>
          <p:cNvPr id="3" name="Content Placeholder 2"/>
          <p:cNvSpPr>
            <a:spLocks noGrp="1"/>
          </p:cNvSpPr>
          <p:nvPr>
            <p:ph idx="1"/>
          </p:nvPr>
        </p:nvSpPr>
        <p:spPr>
          <a:xfrm>
            <a:off x="680321" y="1974266"/>
            <a:ext cx="7265500" cy="4221582"/>
          </a:xfrm>
        </p:spPr>
        <p:txBody>
          <a:bodyPr>
            <a:noAutofit/>
          </a:bodyPr>
          <a:lstStyle/>
          <a:p>
            <a:r>
              <a:rPr lang="en-US" sz="2000" dirty="0" smtClean="0"/>
              <a:t>The idea that people should live “free” and be able to control their own lives was just not how the world worked when the US was created.  Only the rich and powerful people had a say in what happened to them. Ordinary people were told what to do and how to live…and that was that.  So when the American colonies decided to challenge the British Government in a war which would determine if the colonies could live free,  Americans didn’t take this war lightly.  They knew it would be tough and they didn’t know if they could win a war against such a powerful country. </a:t>
            </a:r>
            <a:r>
              <a:rPr lang="en-US" sz="2000" dirty="0"/>
              <a:t>M</a:t>
            </a:r>
            <a:r>
              <a:rPr lang="en-US" sz="2000" dirty="0" smtClean="0"/>
              <a:t>any in the colonies new that it was a war that needed to be fought in order to secure the freedoms that many people believed had belonged to everyone…and no government or ruler could take that freedom away. It would be a long hard fight that would come at a heavy price…and so that is why the preamble of the constitution is so important!!</a:t>
            </a:r>
            <a:endParaRPr lang="en-US" sz="20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12180" y="134991"/>
            <a:ext cx="3879820" cy="4137464"/>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12180" y="4272455"/>
            <a:ext cx="3879820" cy="2383265"/>
          </a:xfrm>
          <a:prstGeom prst="rect">
            <a:avLst/>
          </a:prstGeom>
        </p:spPr>
      </p:pic>
    </p:spTree>
    <p:extLst>
      <p:ext uri="{BB962C8B-B14F-4D97-AF65-F5344CB8AC3E}">
        <p14:creationId xmlns:p14="http://schemas.microsoft.com/office/powerpoint/2010/main" val="19112845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Preamble has six important principles!</a:t>
            </a:r>
            <a:endParaRPr lang="en-US" dirty="0"/>
          </a:p>
        </p:txBody>
      </p:sp>
      <p:sp>
        <p:nvSpPr>
          <p:cNvPr id="3" name="Content Placeholder 2"/>
          <p:cNvSpPr>
            <a:spLocks noGrp="1"/>
          </p:cNvSpPr>
          <p:nvPr>
            <p:ph idx="1"/>
          </p:nvPr>
        </p:nvSpPr>
        <p:spPr/>
        <p:txBody>
          <a:bodyPr>
            <a:normAutofit/>
          </a:bodyPr>
          <a:lstStyle/>
          <a:p>
            <a:pPr marL="0" indent="0">
              <a:buNone/>
            </a:pPr>
            <a:r>
              <a:rPr lang="en-US" sz="3200" dirty="0" smtClean="0"/>
              <a:t>“We </a:t>
            </a:r>
            <a:r>
              <a:rPr lang="en-US" sz="3200" dirty="0"/>
              <a:t>the People of the United States, in Order to form a more perfect Union, establish Justice, insure </a:t>
            </a:r>
            <a:r>
              <a:rPr lang="en-US" sz="3200" u="sng" dirty="0">
                <a:hlinkClick r:id="rId2"/>
              </a:rPr>
              <a:t>domestic </a:t>
            </a:r>
            <a:r>
              <a:rPr lang="en-US" sz="3200" u="sng" dirty="0" smtClean="0">
                <a:hlinkClick r:id="rId2"/>
              </a:rPr>
              <a:t>tranquility</a:t>
            </a:r>
            <a:r>
              <a:rPr lang="en-US" sz="3200" dirty="0"/>
              <a:t>, provide for the common </a:t>
            </a:r>
            <a:r>
              <a:rPr lang="en-US" sz="3200" u="sng" dirty="0" err="1">
                <a:hlinkClick r:id="rId3"/>
              </a:rPr>
              <a:t>defence</a:t>
            </a:r>
            <a:r>
              <a:rPr lang="en-US" sz="3200" dirty="0"/>
              <a:t>, promote the general </a:t>
            </a:r>
            <a:r>
              <a:rPr lang="en-US" sz="3200" u="sng" dirty="0"/>
              <a:t>w</a:t>
            </a:r>
            <a:r>
              <a:rPr lang="en-US" sz="3200" u="sng" dirty="0" smtClean="0">
                <a:hlinkClick r:id="rId4"/>
              </a:rPr>
              <a:t>elfare</a:t>
            </a:r>
            <a:r>
              <a:rPr lang="en-US" sz="3200" dirty="0"/>
              <a:t>, and secure the </a:t>
            </a:r>
            <a:r>
              <a:rPr lang="en-US" sz="3200" dirty="0" smtClean="0"/>
              <a:t>blessings </a:t>
            </a:r>
            <a:r>
              <a:rPr lang="en-US" sz="3200" dirty="0"/>
              <a:t>of </a:t>
            </a:r>
            <a:r>
              <a:rPr lang="en-US" sz="3200" dirty="0" smtClean="0"/>
              <a:t>liberty </a:t>
            </a:r>
            <a:r>
              <a:rPr lang="en-US" sz="3200" dirty="0"/>
              <a:t>to ourselves and our </a:t>
            </a:r>
            <a:r>
              <a:rPr lang="en-US" sz="3200" u="sng" dirty="0"/>
              <a:t>p</a:t>
            </a:r>
            <a:r>
              <a:rPr lang="en-US" sz="3200" u="sng" dirty="0" smtClean="0">
                <a:hlinkClick r:id="rId5"/>
              </a:rPr>
              <a:t>osterity</a:t>
            </a:r>
            <a:r>
              <a:rPr lang="en-US" sz="3200" dirty="0"/>
              <a:t>, do </a:t>
            </a:r>
            <a:r>
              <a:rPr lang="en-US" sz="3200" u="sng" dirty="0">
                <a:hlinkClick r:id="rId6"/>
              </a:rPr>
              <a:t>ordain</a:t>
            </a:r>
            <a:r>
              <a:rPr lang="en-US" sz="3200" dirty="0"/>
              <a:t> and establish this Constitution for the United States of </a:t>
            </a:r>
            <a:r>
              <a:rPr lang="en-US" sz="3200" dirty="0" smtClean="0"/>
              <a:t>America.”</a:t>
            </a:r>
            <a:endParaRPr lang="en-US" sz="3200" dirty="0"/>
          </a:p>
        </p:txBody>
      </p:sp>
    </p:spTree>
    <p:extLst>
      <p:ext uri="{BB962C8B-B14F-4D97-AF65-F5344CB8AC3E}">
        <p14:creationId xmlns:p14="http://schemas.microsoft.com/office/powerpoint/2010/main" val="23062041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meaning of the six principles of the constitution. </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In the preamble of the constitution, we have </a:t>
            </a:r>
            <a:r>
              <a:rPr lang="en-US" b="1" u="sng" dirty="0" smtClean="0"/>
              <a:t>six basic rules </a:t>
            </a:r>
            <a:r>
              <a:rPr lang="en-US" dirty="0" smtClean="0"/>
              <a:t>that are necessary for the United States to function as a truly free country. </a:t>
            </a:r>
          </a:p>
          <a:p>
            <a:pPr marL="457200" indent="-457200">
              <a:buAutoNum type="arabicPeriod"/>
            </a:pPr>
            <a:r>
              <a:rPr lang="en-US" dirty="0" smtClean="0"/>
              <a:t>Purpose of government is to make the new country better for everyone in it…not just a chosen few.</a:t>
            </a:r>
          </a:p>
          <a:p>
            <a:pPr marL="457200" indent="-457200">
              <a:buAutoNum type="arabicPeriod"/>
            </a:pPr>
            <a:r>
              <a:rPr lang="en-US" dirty="0" smtClean="0"/>
              <a:t>Make a government that is honest and fair and that works for everyone.</a:t>
            </a:r>
          </a:p>
          <a:p>
            <a:pPr marL="457200" indent="-457200">
              <a:buAutoNum type="arabicPeriod"/>
            </a:pPr>
            <a:r>
              <a:rPr lang="en-US" dirty="0" smtClean="0"/>
              <a:t>Make sure there is peace in the country.</a:t>
            </a:r>
          </a:p>
          <a:p>
            <a:pPr marL="457200" indent="-457200">
              <a:buAutoNum type="arabicPeriod"/>
            </a:pPr>
            <a:r>
              <a:rPr lang="en-US" dirty="0" smtClean="0"/>
              <a:t>Make sure the country is secure against other countries or people that might want to harm us.</a:t>
            </a:r>
          </a:p>
          <a:p>
            <a:pPr marL="457200" indent="-457200">
              <a:buAutoNum type="arabicPeriod"/>
            </a:pPr>
            <a:r>
              <a:rPr lang="en-US" dirty="0" smtClean="0"/>
              <a:t>Help to promote the conditions whereby everyone can have an opportunity for a good life.</a:t>
            </a:r>
          </a:p>
          <a:p>
            <a:pPr marL="457200" indent="-457200">
              <a:buAutoNum type="arabicPeriod"/>
            </a:pPr>
            <a:r>
              <a:rPr lang="en-US" dirty="0" smtClean="0"/>
              <a:t>The purpose of a democratic government is to secure the freedoms for the people who are alive today and for those generations that will come afterwards. </a:t>
            </a:r>
          </a:p>
          <a:p>
            <a:pPr marL="457200" indent="-457200">
              <a:buAutoNum type="arabicPeriod"/>
            </a:pPr>
            <a:endParaRPr lang="en-US" dirty="0"/>
          </a:p>
        </p:txBody>
      </p:sp>
    </p:spTree>
    <p:extLst>
      <p:ext uri="{BB962C8B-B14F-4D97-AF65-F5344CB8AC3E}">
        <p14:creationId xmlns:p14="http://schemas.microsoft.com/office/powerpoint/2010/main" val="22660370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the preamble so important today</a:t>
            </a:r>
            <a:endParaRPr lang="en-US" dirty="0"/>
          </a:p>
        </p:txBody>
      </p:sp>
      <p:sp>
        <p:nvSpPr>
          <p:cNvPr id="3" name="Content Placeholder 2"/>
          <p:cNvSpPr>
            <a:spLocks noGrp="1"/>
          </p:cNvSpPr>
          <p:nvPr>
            <p:ph idx="1"/>
          </p:nvPr>
        </p:nvSpPr>
        <p:spPr/>
        <p:txBody>
          <a:bodyPr/>
          <a:lstStyle/>
          <a:p>
            <a:r>
              <a:rPr lang="en-US" dirty="0" smtClean="0"/>
              <a:t>The Preamble basically sets out the guiding or big ideas for the goal and purpose of a democratic government.  All laws that would follow…all changes to the constitution as it was originally drawn up, would be done by following the six basic goals of the government. </a:t>
            </a:r>
            <a:endParaRPr lang="en-US" dirty="0"/>
          </a:p>
        </p:txBody>
      </p:sp>
    </p:spTree>
    <p:extLst>
      <p:ext uri="{BB962C8B-B14F-4D97-AF65-F5344CB8AC3E}">
        <p14:creationId xmlns:p14="http://schemas.microsoft.com/office/powerpoint/2010/main" val="1772150418"/>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99</TotalTime>
  <Words>518</Words>
  <Application>Microsoft Office PowerPoint</Application>
  <PresentationFormat>Widescreen</PresentationFormat>
  <Paragraphs>17</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Trebuchet MS</vt:lpstr>
      <vt:lpstr>Berlin</vt:lpstr>
      <vt:lpstr>The Beginning of the US Constitution</vt:lpstr>
      <vt:lpstr>The Preamble of the US Constitution</vt:lpstr>
      <vt:lpstr>Why was it so “revolutionary? </vt:lpstr>
      <vt:lpstr>The Preamble has six important principles!</vt:lpstr>
      <vt:lpstr>The  meaning of the six principles of the constitution. </vt:lpstr>
      <vt:lpstr>Why is the preamble so important today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Beginning of the US Constitution</dc:title>
  <dc:creator>Mac Isaac, Denis</dc:creator>
  <cp:lastModifiedBy>Mac Isaac, Denis</cp:lastModifiedBy>
  <cp:revision>7</cp:revision>
  <dcterms:created xsi:type="dcterms:W3CDTF">2018-12-08T14:47:50Z</dcterms:created>
  <dcterms:modified xsi:type="dcterms:W3CDTF">2018-12-08T16:27:38Z</dcterms:modified>
</cp:coreProperties>
</file>