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61" r:id="rId5"/>
    <p:sldId id="262" r:id="rId6"/>
    <p:sldId id="257"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2/16/2019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2/16/2019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 and Local Governments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81" y="257341"/>
            <a:ext cx="2993044" cy="2189108"/>
          </a:xfrm>
          <a:prstGeom prst="rect">
            <a:avLst/>
          </a:prstGeom>
        </p:spPr>
      </p:pic>
      <p:pic>
        <p:nvPicPr>
          <p:cNvPr id="1026" name="Picture 2" descr="Image result for city hall des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111" y="208511"/>
            <a:ext cx="2983917" cy="223793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okaloosa county govern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okaloosa county govern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okaloosa county govern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256" y="4840014"/>
            <a:ext cx="3003816" cy="168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25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Government: Legislative Branch</a:t>
            </a:r>
            <a:endParaRPr lang="en-US" dirty="0"/>
          </a:p>
        </p:txBody>
      </p:sp>
      <p:sp>
        <p:nvSpPr>
          <p:cNvPr id="3" name="Content Placeholder 2"/>
          <p:cNvSpPr>
            <a:spLocks noGrp="1"/>
          </p:cNvSpPr>
          <p:nvPr>
            <p:ph idx="1"/>
          </p:nvPr>
        </p:nvSpPr>
        <p:spPr>
          <a:xfrm>
            <a:off x="680321" y="2336873"/>
            <a:ext cx="8447913" cy="3599316"/>
          </a:xfrm>
        </p:spPr>
        <p:txBody>
          <a:bodyPr/>
          <a:lstStyle/>
          <a:p>
            <a:r>
              <a:rPr lang="en-US" dirty="0" smtClean="0">
                <a:solidFill>
                  <a:srgbClr val="FFFF00"/>
                </a:solidFill>
              </a:rPr>
              <a:t>Bicameral or two house legislatures </a:t>
            </a:r>
            <a:r>
              <a:rPr lang="en-US" dirty="0" smtClean="0"/>
              <a:t>in most states.  The state of Nebraska is the only state that has a one house legislature.</a:t>
            </a:r>
          </a:p>
          <a:p>
            <a:r>
              <a:rPr lang="en-US" dirty="0" smtClean="0"/>
              <a:t>Passage of laws at the state level are similar to that of the US Congress.</a:t>
            </a:r>
          </a:p>
          <a:p>
            <a:r>
              <a:rPr lang="en-US" dirty="0" smtClean="0"/>
              <a:t>State legislatures have both a House of Representatives and a Senate.  There are 120 House Reps and 40 Senators representing all of Florida’s counties.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234" y="2388693"/>
            <a:ext cx="2619375" cy="3495675"/>
          </a:xfrm>
          <a:prstGeom prst="rect">
            <a:avLst/>
          </a:prstGeom>
        </p:spPr>
      </p:pic>
    </p:spTree>
    <p:extLst>
      <p:ext uri="{BB962C8B-B14F-4D97-AF65-F5344CB8AC3E}">
        <p14:creationId xmlns:p14="http://schemas.microsoft.com/office/powerpoint/2010/main" val="385289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0" y="674401"/>
            <a:ext cx="9613861" cy="1080938"/>
          </a:xfrm>
        </p:spPr>
        <p:txBody>
          <a:bodyPr/>
          <a:lstStyle/>
          <a:p>
            <a:r>
              <a:rPr lang="en-US" dirty="0" smtClean="0"/>
              <a:t>State Government- Executive Branch</a:t>
            </a:r>
            <a:endParaRPr lang="en-US" dirty="0"/>
          </a:p>
        </p:txBody>
      </p:sp>
      <p:sp>
        <p:nvSpPr>
          <p:cNvPr id="3" name="Content Placeholder 2"/>
          <p:cNvSpPr>
            <a:spLocks noGrp="1"/>
          </p:cNvSpPr>
          <p:nvPr>
            <p:ph idx="1"/>
          </p:nvPr>
        </p:nvSpPr>
        <p:spPr>
          <a:xfrm>
            <a:off x="680320" y="2242280"/>
            <a:ext cx="9613861" cy="3599316"/>
          </a:xfrm>
        </p:spPr>
        <p:txBody>
          <a:bodyPr/>
          <a:lstStyle/>
          <a:p>
            <a:r>
              <a:rPr lang="en-US" dirty="0" smtClean="0">
                <a:solidFill>
                  <a:srgbClr val="FFFF00"/>
                </a:solidFill>
              </a:rPr>
              <a:t>Executive Branch: </a:t>
            </a:r>
            <a:r>
              <a:rPr lang="en-US" dirty="0" smtClean="0"/>
              <a:t>The Governor is head of the Executive Branch of a state with similar powers to that of the president.  He is head of government for the state and has similar law making and executive functions of the president.  </a:t>
            </a:r>
            <a:r>
              <a:rPr lang="en-US" dirty="0" err="1" smtClean="0"/>
              <a:t>Govenors</a:t>
            </a:r>
            <a:r>
              <a:rPr lang="en-US" dirty="0" smtClean="0"/>
              <a:t> can:</a:t>
            </a:r>
          </a:p>
          <a:p>
            <a:pPr>
              <a:buFontTx/>
              <a:buChar char="-"/>
            </a:pPr>
            <a:r>
              <a:rPr lang="en-US" dirty="0" smtClean="0"/>
              <a:t>Propose new laws for the state</a:t>
            </a:r>
          </a:p>
          <a:p>
            <a:pPr>
              <a:buFontTx/>
              <a:buChar char="-"/>
            </a:pPr>
            <a:r>
              <a:rPr lang="en-US" dirty="0" smtClean="0"/>
              <a:t>They can issue executive orders that are necessary for the functioning of the state.  Example: states of emergency.</a:t>
            </a:r>
          </a:p>
          <a:p>
            <a:pPr>
              <a:buFontTx/>
              <a:buChar char="-"/>
            </a:pPr>
            <a:r>
              <a:rPr lang="en-US" dirty="0" smtClean="0"/>
              <a:t>They can veto legislation from the state legislatures.</a:t>
            </a:r>
          </a:p>
          <a:p>
            <a:pPr>
              <a:buFontTx/>
              <a:buChar char="-"/>
            </a:pPr>
            <a:r>
              <a:rPr lang="en-US" dirty="0" smtClean="0"/>
              <a:t>They can appoint state level superior court judges.</a:t>
            </a:r>
          </a:p>
          <a:p>
            <a:endParaRPr lang="en-US" dirty="0"/>
          </a:p>
        </p:txBody>
      </p:sp>
      <p:pic>
        <p:nvPicPr>
          <p:cNvPr id="2050" name="Picture 2" descr="Image result for governor of florida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2147" y="3531476"/>
            <a:ext cx="2821178" cy="231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65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Government: Judicial Branch</a:t>
            </a:r>
            <a:endParaRPr lang="en-US" dirty="0"/>
          </a:p>
        </p:txBody>
      </p:sp>
      <p:sp>
        <p:nvSpPr>
          <p:cNvPr id="3" name="Content Placeholder 2"/>
          <p:cNvSpPr>
            <a:spLocks noGrp="1"/>
          </p:cNvSpPr>
          <p:nvPr>
            <p:ph idx="1"/>
          </p:nvPr>
        </p:nvSpPr>
        <p:spPr/>
        <p:txBody>
          <a:bodyPr/>
          <a:lstStyle/>
          <a:p>
            <a:r>
              <a:rPr lang="en-US" dirty="0" smtClean="0"/>
              <a:t>Judges are appointed at the Supreme Court of Florida level.  Seven judges sit on the Supreme Court.  </a:t>
            </a:r>
          </a:p>
          <a:p>
            <a:r>
              <a:rPr lang="en-US" dirty="0" smtClean="0"/>
              <a:t>Florida has lower level courts such as the Superior Court- where trials are held at the Supreme Court level.</a:t>
            </a:r>
          </a:p>
          <a:p>
            <a:r>
              <a:rPr lang="en-US" dirty="0" smtClean="0"/>
              <a:t>County and city judges are elected.</a:t>
            </a:r>
          </a:p>
          <a:p>
            <a:r>
              <a:rPr lang="en-US" dirty="0" smtClean="0"/>
              <a:t>Supreme Court of Florida has the right to overrule lower court judges within the state of Florida.  </a:t>
            </a:r>
          </a:p>
          <a:p>
            <a:r>
              <a:rPr lang="en-US" dirty="0" smtClean="0"/>
              <a:t>Supreme Court of Florida can also review laws passed by the Florida legislature. </a:t>
            </a:r>
            <a:endParaRPr lang="en-US" dirty="0"/>
          </a:p>
        </p:txBody>
      </p:sp>
      <p:pic>
        <p:nvPicPr>
          <p:cNvPr id="3074" name="Picture 2" descr="Image result for florida supreme court 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575" y="372143"/>
            <a:ext cx="2729515" cy="242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37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Governments</a:t>
            </a:r>
            <a:endParaRPr lang="en-US" dirty="0"/>
          </a:p>
        </p:txBody>
      </p:sp>
      <p:sp>
        <p:nvSpPr>
          <p:cNvPr id="3" name="Content Placeholder 2"/>
          <p:cNvSpPr>
            <a:spLocks noGrp="1"/>
          </p:cNvSpPr>
          <p:nvPr>
            <p:ph idx="1"/>
          </p:nvPr>
        </p:nvSpPr>
        <p:spPr/>
        <p:txBody>
          <a:bodyPr>
            <a:normAutofit lnSpcReduction="10000"/>
          </a:bodyPr>
          <a:lstStyle/>
          <a:p>
            <a:r>
              <a:rPr lang="en-US" dirty="0" smtClean="0"/>
              <a:t>City and County governments are created by the states. </a:t>
            </a:r>
          </a:p>
          <a:p>
            <a:r>
              <a:rPr lang="en-US" dirty="0" smtClean="0"/>
              <a:t>Counties are allowed to collect taxes that are necessary to run government services.</a:t>
            </a:r>
          </a:p>
          <a:p>
            <a:r>
              <a:rPr lang="en-US" dirty="0" smtClean="0"/>
              <a:t>There are two types of local governments: municipalities (cities) and counties. </a:t>
            </a:r>
          </a:p>
          <a:p>
            <a:r>
              <a:rPr lang="en-US" dirty="0" smtClean="0"/>
              <a:t>Local governments pass laws called </a:t>
            </a:r>
            <a:r>
              <a:rPr lang="en-US" dirty="0" smtClean="0">
                <a:solidFill>
                  <a:srgbClr val="FFFF00"/>
                </a:solidFill>
              </a:rPr>
              <a:t>ordinances</a:t>
            </a:r>
            <a:r>
              <a:rPr lang="en-US" dirty="0" smtClean="0"/>
              <a:t>.  They are debated and passed by local government councils and deal with many of the issues that affect residents within their communities such as laws regulating building codes, roads, policing and garbage collection. </a:t>
            </a:r>
            <a:endParaRPr lang="en-US" dirty="0"/>
          </a:p>
        </p:txBody>
      </p:sp>
      <p:sp>
        <p:nvSpPr>
          <p:cNvPr id="4" name="AutoShape 2" descr="Image result for fort walton beach city h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fort walton beach city ha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5886943" y="7937"/>
            <a:ext cx="5630762" cy="2128891"/>
          </a:xfrm>
          <a:prstGeom prst="rect">
            <a:avLst/>
          </a:prstGeom>
        </p:spPr>
      </p:pic>
    </p:spTree>
    <p:extLst>
      <p:ext uri="{BB962C8B-B14F-4D97-AF65-F5344CB8AC3E}">
        <p14:creationId xmlns:p14="http://schemas.microsoft.com/office/powerpoint/2010/main" val="150794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Federalism: Shared responsibilities by all levels of government</a:t>
            </a:r>
            <a:endParaRPr lang="en-US" dirty="0"/>
          </a:p>
        </p:txBody>
      </p:sp>
      <p:sp>
        <p:nvSpPr>
          <p:cNvPr id="3" name="Content Placeholder 2"/>
          <p:cNvSpPr>
            <a:spLocks noGrp="1"/>
          </p:cNvSpPr>
          <p:nvPr>
            <p:ph idx="1"/>
          </p:nvPr>
        </p:nvSpPr>
        <p:spPr>
          <a:xfrm>
            <a:off x="680321" y="2352639"/>
            <a:ext cx="9613861" cy="3599316"/>
          </a:xfrm>
        </p:spPr>
        <p:txBody>
          <a:bodyPr/>
          <a:lstStyle/>
          <a:p>
            <a:r>
              <a:rPr lang="en-US" dirty="0" smtClean="0">
                <a:solidFill>
                  <a:srgbClr val="FFFF00"/>
                </a:solidFill>
              </a:rPr>
              <a:t>Power sharing </a:t>
            </a:r>
            <a:r>
              <a:rPr lang="en-US" dirty="0" smtClean="0"/>
              <a:t>is an important part of understanding the concept of </a:t>
            </a:r>
            <a:r>
              <a:rPr lang="en-US" u="sng" dirty="0" smtClean="0">
                <a:solidFill>
                  <a:srgbClr val="FFFF00"/>
                </a:solidFill>
              </a:rPr>
              <a:t>federalism</a:t>
            </a:r>
            <a:r>
              <a:rPr lang="en-US" dirty="0" smtClean="0"/>
              <a:t>.  When the constitution was drawn up, specific powers were granted to the new national government.  Example:  military and postal services.  However, very little was said about the powers of the states beyond, for example, the rules, time and place for the election of Congress. </a:t>
            </a:r>
            <a:r>
              <a:rPr lang="en-US" dirty="0" smtClean="0">
                <a:solidFill>
                  <a:schemeClr val="accent3"/>
                </a:solidFill>
              </a:rPr>
              <a:t> So, </a:t>
            </a:r>
            <a:r>
              <a:rPr lang="en-US" i="1" u="sng" dirty="0" smtClean="0">
                <a:solidFill>
                  <a:schemeClr val="accent3"/>
                </a:solidFill>
              </a:rPr>
              <a:t>the 10</a:t>
            </a:r>
            <a:r>
              <a:rPr lang="en-US" i="1" u="sng" baseline="30000" dirty="0" smtClean="0">
                <a:solidFill>
                  <a:schemeClr val="accent3"/>
                </a:solidFill>
              </a:rPr>
              <a:t>th</a:t>
            </a:r>
            <a:r>
              <a:rPr lang="en-US" i="1" u="sng" dirty="0" smtClean="0">
                <a:solidFill>
                  <a:schemeClr val="accent3"/>
                </a:solidFill>
              </a:rPr>
              <a:t> Amendment to the Constitution was passed to reserve any powers, not specifically given to the federal government by the Constitution, to the states.</a:t>
            </a:r>
          </a:p>
        </p:txBody>
      </p:sp>
    </p:spTree>
    <p:extLst>
      <p:ext uri="{BB962C8B-B14F-4D97-AF65-F5344CB8AC3E}">
        <p14:creationId xmlns:p14="http://schemas.microsoft.com/office/powerpoint/2010/main" val="2417621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differences between federal, state, and local powers.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Enumerated Powers</a:t>
            </a:r>
            <a:r>
              <a:rPr lang="en-US" dirty="0" smtClean="0"/>
              <a:t>: (Federal Powers) are the powers given to the federal government by the US Constitution.  They include any powers that are necessary to provide for the safety and welfare of the whole country.  Example: military</a:t>
            </a:r>
          </a:p>
          <a:p>
            <a:r>
              <a:rPr lang="en-US" dirty="0" smtClean="0">
                <a:solidFill>
                  <a:srgbClr val="FFFF00"/>
                </a:solidFill>
              </a:rPr>
              <a:t>Reserved Powers</a:t>
            </a:r>
            <a:r>
              <a:rPr lang="en-US" dirty="0" smtClean="0"/>
              <a:t>: (State Powers) are any powers not specifically given to the federal government, such as establishing rules for state businesses, licenses for teachers as well as state law and fire services. </a:t>
            </a:r>
            <a:r>
              <a:rPr lang="en-US" i="1" dirty="0" smtClean="0">
                <a:solidFill>
                  <a:schemeClr val="accent3"/>
                </a:solidFill>
              </a:rPr>
              <a:t>States also have the right to set up local governments to provide services such as roads, local policing and fire services. </a:t>
            </a:r>
            <a:r>
              <a:rPr lang="en-US" dirty="0" smtClean="0"/>
              <a:t>The states were given the power to set up local governments by the 10</a:t>
            </a:r>
            <a:r>
              <a:rPr lang="en-US" baseline="30000" dirty="0" smtClean="0"/>
              <a:t>th</a:t>
            </a:r>
            <a:r>
              <a:rPr lang="en-US" dirty="0" smtClean="0"/>
              <a:t> Amendment. </a:t>
            </a:r>
          </a:p>
          <a:p>
            <a:endParaRPr lang="en-US" dirty="0" smtClean="0"/>
          </a:p>
          <a:p>
            <a:endParaRPr lang="en-US" dirty="0"/>
          </a:p>
        </p:txBody>
      </p:sp>
    </p:spTree>
    <p:extLst>
      <p:ext uri="{BB962C8B-B14F-4D97-AF65-F5344CB8AC3E}">
        <p14:creationId xmlns:p14="http://schemas.microsoft.com/office/powerpoint/2010/main" val="206608545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167</TotalTime>
  <Words>572</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Trebuchet MS</vt:lpstr>
      <vt:lpstr>Berlin</vt:lpstr>
      <vt:lpstr>State and Local Governments</vt:lpstr>
      <vt:lpstr>State Government: Legislative Branch</vt:lpstr>
      <vt:lpstr>State Government- Executive Branch</vt:lpstr>
      <vt:lpstr>State Government: Judicial Branch</vt:lpstr>
      <vt:lpstr>Local Governments</vt:lpstr>
      <vt:lpstr>Federalism: Shared responsibilities by all levels of government</vt:lpstr>
      <vt:lpstr>The differences between federal, state, and local powers.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Governments</dc:title>
  <dc:creator>Mac Isaac, Denis</dc:creator>
  <cp:lastModifiedBy>Mac Isaac, Denis</cp:lastModifiedBy>
  <cp:revision>10</cp:revision>
  <dcterms:created xsi:type="dcterms:W3CDTF">2019-02-09T16:14:59Z</dcterms:created>
  <dcterms:modified xsi:type="dcterms:W3CDTF">2019-02-16T18:11:09Z</dcterms:modified>
</cp:coreProperties>
</file>