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57" r:id="rId5"/>
    <p:sldId id="259" r:id="rId6"/>
    <p:sldId id="260" r:id="rId7"/>
    <p:sldId id="261" r:id="rId8"/>
    <p:sldId id="267" r:id="rId9"/>
    <p:sldId id="262" r:id="rId10"/>
    <p:sldId id="268"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2/24/2020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2/24/2020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youtube.com/watch?v=BsPbqmYwxs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B0F3-57C0-44DE-AF6B-3C45EFB034C8}"/>
              </a:ext>
            </a:extLst>
          </p:cNvPr>
          <p:cNvSpPr>
            <a:spLocks noGrp="1"/>
          </p:cNvSpPr>
          <p:nvPr>
            <p:ph type="ctrTitle"/>
          </p:nvPr>
        </p:nvSpPr>
        <p:spPr/>
        <p:txBody>
          <a:bodyPr/>
          <a:lstStyle/>
          <a:p>
            <a:r>
              <a:rPr lang="en-US" dirty="0"/>
              <a:t>Benchmark 3.10 </a:t>
            </a:r>
            <a:br>
              <a:rPr lang="en-US" dirty="0"/>
            </a:br>
            <a:r>
              <a:rPr lang="en-US" dirty="0"/>
              <a:t>Sources and Types of Law</a:t>
            </a:r>
          </a:p>
        </p:txBody>
      </p:sp>
    </p:spTree>
    <p:extLst>
      <p:ext uri="{BB962C8B-B14F-4D97-AF65-F5344CB8AC3E}">
        <p14:creationId xmlns:p14="http://schemas.microsoft.com/office/powerpoint/2010/main" val="349404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6542-08E5-4E23-8BB7-A6B9A7F5EA1E}"/>
              </a:ext>
            </a:extLst>
          </p:cNvPr>
          <p:cNvSpPr>
            <a:spLocks noGrp="1"/>
          </p:cNvSpPr>
          <p:nvPr>
            <p:ph type="title"/>
          </p:nvPr>
        </p:nvSpPr>
        <p:spPr/>
        <p:txBody>
          <a:bodyPr/>
          <a:lstStyle/>
          <a:p>
            <a:r>
              <a:rPr lang="en-US" dirty="0"/>
              <a:t>Systems of Law</a:t>
            </a:r>
          </a:p>
        </p:txBody>
      </p:sp>
      <p:sp>
        <p:nvSpPr>
          <p:cNvPr id="3" name="Content Placeholder 2">
            <a:extLst>
              <a:ext uri="{FF2B5EF4-FFF2-40B4-BE49-F238E27FC236}">
                <a16:creationId xmlns:a16="http://schemas.microsoft.com/office/drawing/2014/main" id="{16A119BD-BE40-4C4F-A000-2D0DA748E8FC}"/>
              </a:ext>
            </a:extLst>
          </p:cNvPr>
          <p:cNvSpPr>
            <a:spLocks noGrp="1"/>
          </p:cNvSpPr>
          <p:nvPr>
            <p:ph idx="1"/>
          </p:nvPr>
        </p:nvSpPr>
        <p:spPr/>
        <p:txBody>
          <a:bodyPr>
            <a:normAutofit/>
          </a:bodyPr>
          <a:lstStyle/>
          <a:p>
            <a:pPr marL="0" indent="0">
              <a:buNone/>
            </a:pPr>
            <a:r>
              <a:rPr lang="en-US" sz="3200" dirty="0">
                <a:solidFill>
                  <a:srgbClr val="FFFF00"/>
                </a:solidFill>
              </a:rPr>
              <a:t>General Legal System</a:t>
            </a:r>
            <a:r>
              <a:rPr lang="en-US" sz="3200" dirty="0"/>
              <a:t>:  </a:t>
            </a:r>
            <a:r>
              <a:rPr lang="en-US" sz="3200" dirty="0">
                <a:solidFill>
                  <a:srgbClr val="FFFF00"/>
                </a:solidFill>
              </a:rPr>
              <a:t>This is the regular legal system for everyone in the country over the age of 18.</a:t>
            </a:r>
            <a:r>
              <a:rPr lang="en-US" sz="3200" dirty="0"/>
              <a:t>  It is broken down into criminal law (deals with crimes against people and property) and civil law (contracts between people and are non-criminal). </a:t>
            </a:r>
            <a:r>
              <a:rPr lang="en-US" sz="3200" dirty="0">
                <a:solidFill>
                  <a:srgbClr val="FFFF00"/>
                </a:solidFill>
              </a:rPr>
              <a:t>Also known as “administrative law”.</a:t>
            </a:r>
          </a:p>
        </p:txBody>
      </p:sp>
      <p:pic>
        <p:nvPicPr>
          <p:cNvPr id="1026" name="Picture 2" descr="Image result for american legal system">
            <a:extLst>
              <a:ext uri="{FF2B5EF4-FFF2-40B4-BE49-F238E27FC236}">
                <a16:creationId xmlns:a16="http://schemas.microsoft.com/office/drawing/2014/main" id="{60E6B2EA-0F5A-45E2-949E-C53ECD39F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2574" y="5167331"/>
            <a:ext cx="4465983" cy="1464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47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9B32-A08F-4136-ABE7-38AA75B42189}"/>
              </a:ext>
            </a:extLst>
          </p:cNvPr>
          <p:cNvSpPr>
            <a:spLocks noGrp="1"/>
          </p:cNvSpPr>
          <p:nvPr>
            <p:ph type="title"/>
          </p:nvPr>
        </p:nvSpPr>
        <p:spPr/>
        <p:txBody>
          <a:bodyPr/>
          <a:lstStyle/>
          <a:p>
            <a:r>
              <a:rPr lang="en-US" dirty="0"/>
              <a:t>Systems of Law:</a:t>
            </a:r>
          </a:p>
        </p:txBody>
      </p:sp>
      <p:sp>
        <p:nvSpPr>
          <p:cNvPr id="3" name="Content Placeholder 2">
            <a:extLst>
              <a:ext uri="{FF2B5EF4-FFF2-40B4-BE49-F238E27FC236}">
                <a16:creationId xmlns:a16="http://schemas.microsoft.com/office/drawing/2014/main" id="{EB5F64C7-EAB3-45A0-ADF6-FE7BD5E714CB}"/>
              </a:ext>
            </a:extLst>
          </p:cNvPr>
          <p:cNvSpPr>
            <a:spLocks noGrp="1"/>
          </p:cNvSpPr>
          <p:nvPr>
            <p:ph idx="1"/>
          </p:nvPr>
        </p:nvSpPr>
        <p:spPr/>
        <p:txBody>
          <a:bodyPr/>
          <a:lstStyle/>
          <a:p>
            <a:r>
              <a:rPr lang="en-US" sz="2800" dirty="0">
                <a:solidFill>
                  <a:srgbClr val="FFFF00"/>
                </a:solidFill>
              </a:rPr>
              <a:t>Military Law</a:t>
            </a:r>
            <a:r>
              <a:rPr lang="en-US" dirty="0"/>
              <a:t>: </a:t>
            </a:r>
            <a:r>
              <a:rPr lang="en-US" dirty="0">
                <a:solidFill>
                  <a:srgbClr val="FFFF00"/>
                </a:solidFill>
              </a:rPr>
              <a:t>This is a code of laws that governs people who work in the military.</a:t>
            </a:r>
            <a:r>
              <a:rPr lang="en-US" dirty="0"/>
              <a:t>  It is a stricter form of laws and justice that for civilians who are not in the military and is often a higher standard of behavior because these people represent our country and as such the importance of following orders and discipline are necessary to keep the country safe. </a:t>
            </a:r>
          </a:p>
        </p:txBody>
      </p:sp>
      <p:pic>
        <p:nvPicPr>
          <p:cNvPr id="8194" name="Picture 2" descr="Image result for uniform code of military justice">
            <a:extLst>
              <a:ext uri="{FF2B5EF4-FFF2-40B4-BE49-F238E27FC236}">
                <a16:creationId xmlns:a16="http://schemas.microsoft.com/office/drawing/2014/main" id="{632B2801-038B-4B5B-8C57-79203F106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136531"/>
            <a:ext cx="3617843" cy="240595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uniform code of military justice">
            <a:extLst>
              <a:ext uri="{FF2B5EF4-FFF2-40B4-BE49-F238E27FC236}">
                <a16:creationId xmlns:a16="http://schemas.microsoft.com/office/drawing/2014/main" id="{AFEFD2B4-AE8E-4EE7-8790-A06FEAB13E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1102" y="1435180"/>
            <a:ext cx="1955132"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78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4E431-CC2C-404A-9F04-6E5236FAF231}"/>
              </a:ext>
            </a:extLst>
          </p:cNvPr>
          <p:cNvSpPr>
            <a:spLocks noGrp="1"/>
          </p:cNvSpPr>
          <p:nvPr>
            <p:ph type="title"/>
          </p:nvPr>
        </p:nvSpPr>
        <p:spPr/>
        <p:txBody>
          <a:bodyPr/>
          <a:lstStyle/>
          <a:p>
            <a:r>
              <a:rPr lang="en-US" dirty="0"/>
              <a:t>Systems of Law</a:t>
            </a:r>
          </a:p>
        </p:txBody>
      </p:sp>
      <p:sp>
        <p:nvSpPr>
          <p:cNvPr id="3" name="Content Placeholder 2">
            <a:extLst>
              <a:ext uri="{FF2B5EF4-FFF2-40B4-BE49-F238E27FC236}">
                <a16:creationId xmlns:a16="http://schemas.microsoft.com/office/drawing/2014/main" id="{443732F6-B6CE-4B4D-81F4-591CA20F9540}"/>
              </a:ext>
            </a:extLst>
          </p:cNvPr>
          <p:cNvSpPr>
            <a:spLocks noGrp="1"/>
          </p:cNvSpPr>
          <p:nvPr>
            <p:ph idx="1"/>
          </p:nvPr>
        </p:nvSpPr>
        <p:spPr>
          <a:xfrm>
            <a:off x="680321" y="2336873"/>
            <a:ext cx="10146705" cy="4087940"/>
          </a:xfrm>
        </p:spPr>
        <p:txBody>
          <a:bodyPr>
            <a:normAutofit/>
          </a:bodyPr>
          <a:lstStyle/>
          <a:p>
            <a:r>
              <a:rPr lang="en-US" sz="2600" dirty="0">
                <a:solidFill>
                  <a:srgbClr val="FFFF00"/>
                </a:solidFill>
              </a:rPr>
              <a:t>Juvenile Justice System</a:t>
            </a:r>
            <a:r>
              <a:rPr lang="en-US" sz="2600" dirty="0"/>
              <a:t>: </a:t>
            </a:r>
            <a:r>
              <a:rPr lang="en-US" sz="2600" dirty="0">
                <a:solidFill>
                  <a:srgbClr val="FFFF00"/>
                </a:solidFill>
              </a:rPr>
              <a:t>This is a separate justice system for people under the age of 18 in the United States. </a:t>
            </a:r>
            <a:r>
              <a:rPr lang="en-US" sz="2600" dirty="0"/>
              <a:t> This is because young people are often less mature than adults and therefore should not be treated the same as adults</a:t>
            </a:r>
            <a:r>
              <a:rPr lang="en-US" sz="2600" dirty="0">
                <a:solidFill>
                  <a:srgbClr val="FFFF00"/>
                </a:solidFill>
              </a:rPr>
              <a:t>.  It allows the judge to take life situations of a child into account when deciding a sentence for those students who break the law. </a:t>
            </a:r>
          </a:p>
        </p:txBody>
      </p:sp>
      <p:pic>
        <p:nvPicPr>
          <p:cNvPr id="9218" name="Picture 2" descr="Image result for juvenile justice system">
            <a:extLst>
              <a:ext uri="{FF2B5EF4-FFF2-40B4-BE49-F238E27FC236}">
                <a16:creationId xmlns:a16="http://schemas.microsoft.com/office/drawing/2014/main" id="{956E787D-9FC7-406E-95A3-746FB1B580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9774" y="34244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juvenile justice system">
            <a:extLst>
              <a:ext uri="{FF2B5EF4-FFF2-40B4-BE49-F238E27FC236}">
                <a16:creationId xmlns:a16="http://schemas.microsoft.com/office/drawing/2014/main" id="{0DCB6954-9D5C-4419-85E7-70FBB4C64E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959" y="4697891"/>
            <a:ext cx="4418128" cy="1853644"/>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mage result for juvenile justice system">
            <a:extLst>
              <a:ext uri="{FF2B5EF4-FFF2-40B4-BE49-F238E27FC236}">
                <a16:creationId xmlns:a16="http://schemas.microsoft.com/office/drawing/2014/main" id="{0CA3F665-4195-4B2E-B574-943BD61570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8072" y="4697891"/>
            <a:ext cx="24003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57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9C41C-A70A-4D26-B867-7072F455B393}"/>
              </a:ext>
            </a:extLst>
          </p:cNvPr>
          <p:cNvSpPr>
            <a:spLocks noGrp="1"/>
          </p:cNvSpPr>
          <p:nvPr>
            <p:ph type="title"/>
          </p:nvPr>
        </p:nvSpPr>
        <p:spPr/>
        <p:txBody>
          <a:bodyPr/>
          <a:lstStyle/>
          <a:p>
            <a:r>
              <a:rPr lang="en-US" dirty="0"/>
              <a:t>Where did the idea of laws come from?</a:t>
            </a:r>
          </a:p>
        </p:txBody>
      </p:sp>
      <p:sp>
        <p:nvSpPr>
          <p:cNvPr id="3" name="Content Placeholder 2">
            <a:extLst>
              <a:ext uri="{FF2B5EF4-FFF2-40B4-BE49-F238E27FC236}">
                <a16:creationId xmlns:a16="http://schemas.microsoft.com/office/drawing/2014/main" id="{8B3EF64F-52E8-43E2-9CDD-6AD37A5DB0F0}"/>
              </a:ext>
            </a:extLst>
          </p:cNvPr>
          <p:cNvSpPr>
            <a:spLocks noGrp="1"/>
          </p:cNvSpPr>
          <p:nvPr>
            <p:ph idx="1"/>
          </p:nvPr>
        </p:nvSpPr>
        <p:spPr>
          <a:xfrm>
            <a:off x="714533" y="2124838"/>
            <a:ext cx="7270982" cy="3361562"/>
          </a:xfrm>
        </p:spPr>
        <p:txBody>
          <a:bodyPr>
            <a:noAutofit/>
          </a:bodyPr>
          <a:lstStyle/>
          <a:p>
            <a:r>
              <a:rPr lang="en-US" sz="2800" dirty="0">
                <a:solidFill>
                  <a:srgbClr val="FFFF00"/>
                </a:solidFill>
              </a:rPr>
              <a:t>Hammurabi's Code- </a:t>
            </a:r>
            <a:r>
              <a:rPr lang="en-US" sz="2800" dirty="0"/>
              <a:t>Hammurabi was an ancient ruler in the ancient city of Babylon back in 1772 BC in what is present day Iraq and Syria.  </a:t>
            </a:r>
            <a:r>
              <a:rPr lang="en-US" sz="2800" dirty="0">
                <a:solidFill>
                  <a:srgbClr val="FFFF00"/>
                </a:solidFill>
              </a:rPr>
              <a:t>Hammurabi</a:t>
            </a:r>
            <a:r>
              <a:rPr lang="en-US" sz="2800" dirty="0"/>
              <a:t>, which you may remember from world history, </a:t>
            </a:r>
            <a:r>
              <a:rPr lang="en-US" sz="2800" dirty="0">
                <a:solidFill>
                  <a:srgbClr val="FFFF00"/>
                </a:solidFill>
              </a:rPr>
              <a:t>wrote down a code of 282 laws dealing with every day life. It was the first time laws were written down and became one of the inspirations for the US Constitution many years later.</a:t>
            </a:r>
          </a:p>
        </p:txBody>
      </p:sp>
      <p:pic>
        <p:nvPicPr>
          <p:cNvPr id="6146" name="Picture 2" descr="Image result for iraq and syria">
            <a:extLst>
              <a:ext uri="{FF2B5EF4-FFF2-40B4-BE49-F238E27FC236}">
                <a16:creationId xmlns:a16="http://schemas.microsoft.com/office/drawing/2014/main" id="{55953774-4AC6-4E23-924F-F7CFBABAC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6972" y="1034066"/>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iraq and syria on world map">
            <a:extLst>
              <a:ext uri="{FF2B5EF4-FFF2-40B4-BE49-F238E27FC236}">
                <a16:creationId xmlns:a16="http://schemas.microsoft.com/office/drawing/2014/main" id="{95AFF174-2622-4EE8-B1FA-D47B513BC4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9881" y="3019965"/>
            <a:ext cx="3604591" cy="324976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FB7138E-99A2-4ED4-B51D-4D429F99FDB3}"/>
              </a:ext>
            </a:extLst>
          </p:cNvPr>
          <p:cNvSpPr/>
          <p:nvPr/>
        </p:nvSpPr>
        <p:spPr>
          <a:xfrm>
            <a:off x="980477" y="6269729"/>
            <a:ext cx="6670672" cy="369332"/>
          </a:xfrm>
          <a:prstGeom prst="rect">
            <a:avLst/>
          </a:prstGeom>
        </p:spPr>
        <p:txBody>
          <a:bodyPr wrap="none">
            <a:spAutoFit/>
          </a:bodyPr>
          <a:lstStyle/>
          <a:p>
            <a:r>
              <a:rPr lang="en-US" dirty="0">
                <a:hlinkClick r:id="rId4"/>
              </a:rPr>
              <a:t>Video Clip: https://www.youtube.com/watch?v=BsPbqmYwxso</a:t>
            </a:r>
            <a:endParaRPr lang="en-US" dirty="0"/>
          </a:p>
        </p:txBody>
      </p:sp>
    </p:spTree>
    <p:extLst>
      <p:ext uri="{BB962C8B-B14F-4D97-AF65-F5344CB8AC3E}">
        <p14:creationId xmlns:p14="http://schemas.microsoft.com/office/powerpoint/2010/main" val="260451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F6A30-E650-4F3E-B4F7-91CA7F3DA205}"/>
              </a:ext>
            </a:extLst>
          </p:cNvPr>
          <p:cNvSpPr>
            <a:spLocks noGrp="1"/>
          </p:cNvSpPr>
          <p:nvPr>
            <p:ph type="title"/>
          </p:nvPr>
        </p:nvSpPr>
        <p:spPr/>
        <p:txBody>
          <a:bodyPr/>
          <a:lstStyle/>
          <a:p>
            <a:r>
              <a:rPr lang="en-US" dirty="0"/>
              <a:t>Where do laws come from?</a:t>
            </a:r>
          </a:p>
        </p:txBody>
      </p:sp>
      <p:sp>
        <p:nvSpPr>
          <p:cNvPr id="3" name="Content Placeholder 2">
            <a:extLst>
              <a:ext uri="{FF2B5EF4-FFF2-40B4-BE49-F238E27FC236}">
                <a16:creationId xmlns:a16="http://schemas.microsoft.com/office/drawing/2014/main" id="{87BCC24D-30B1-4A30-8DB4-98E9FC6214E6}"/>
              </a:ext>
            </a:extLst>
          </p:cNvPr>
          <p:cNvSpPr>
            <a:spLocks noGrp="1"/>
          </p:cNvSpPr>
          <p:nvPr>
            <p:ph idx="1"/>
          </p:nvPr>
        </p:nvSpPr>
        <p:spPr/>
        <p:txBody>
          <a:bodyPr/>
          <a:lstStyle/>
          <a:p>
            <a:r>
              <a:rPr lang="en-US" sz="3200" b="1" dirty="0">
                <a:solidFill>
                  <a:srgbClr val="FFFF00"/>
                </a:solidFill>
              </a:rPr>
              <a:t>The Magna Carta- </a:t>
            </a:r>
            <a:r>
              <a:rPr lang="en-US" dirty="0">
                <a:solidFill>
                  <a:srgbClr val="FFFF00"/>
                </a:solidFill>
              </a:rPr>
              <a:t>The Magna Carta was the first time that a king’s power was limited by a set of laws</a:t>
            </a:r>
            <a:r>
              <a:rPr lang="en-US" dirty="0"/>
              <a:t>.  It was passed in the year 1215 by King John of England.  It was meant as a peace offering to the King’s Nobles who guaranteed to support him in exchange for some rights such as the right to a fair and speedy trial. This document would influence our own US Constitution years later. </a:t>
            </a:r>
          </a:p>
        </p:txBody>
      </p:sp>
      <p:pic>
        <p:nvPicPr>
          <p:cNvPr id="7170" name="Picture 2" descr="Image result for Magna Carta">
            <a:extLst>
              <a:ext uri="{FF2B5EF4-FFF2-40B4-BE49-F238E27FC236}">
                <a16:creationId xmlns:a16="http://schemas.microsoft.com/office/drawing/2014/main" id="{40084448-9D27-4C9B-B5A6-5ADAF66E98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7992" y="4481530"/>
            <a:ext cx="3482008" cy="2376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81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4691-632E-477D-8DC1-7A48C9B4DB10}"/>
              </a:ext>
            </a:extLst>
          </p:cNvPr>
          <p:cNvSpPr>
            <a:spLocks noGrp="1"/>
          </p:cNvSpPr>
          <p:nvPr>
            <p:ph type="title"/>
          </p:nvPr>
        </p:nvSpPr>
        <p:spPr/>
        <p:txBody>
          <a:bodyPr/>
          <a:lstStyle/>
          <a:p>
            <a:r>
              <a:rPr lang="en-US" dirty="0"/>
              <a:t>Sources of Law: Constitutions</a:t>
            </a:r>
          </a:p>
        </p:txBody>
      </p:sp>
      <p:sp>
        <p:nvSpPr>
          <p:cNvPr id="3" name="Content Placeholder 2">
            <a:extLst>
              <a:ext uri="{FF2B5EF4-FFF2-40B4-BE49-F238E27FC236}">
                <a16:creationId xmlns:a16="http://schemas.microsoft.com/office/drawing/2014/main" id="{F8E449E0-5824-400A-9097-3942840913DA}"/>
              </a:ext>
            </a:extLst>
          </p:cNvPr>
          <p:cNvSpPr>
            <a:spLocks noGrp="1"/>
          </p:cNvSpPr>
          <p:nvPr>
            <p:ph idx="1"/>
          </p:nvPr>
        </p:nvSpPr>
        <p:spPr>
          <a:xfrm>
            <a:off x="680322" y="2013854"/>
            <a:ext cx="6727644" cy="3922335"/>
          </a:xfrm>
        </p:spPr>
        <p:txBody>
          <a:bodyPr>
            <a:normAutofit fontScale="92500" lnSpcReduction="20000"/>
          </a:bodyPr>
          <a:lstStyle/>
          <a:p>
            <a:pPr marL="0" indent="0">
              <a:buNone/>
            </a:pPr>
            <a:r>
              <a:rPr lang="en-US" sz="2800" dirty="0"/>
              <a:t>The first source of our laws is the </a:t>
            </a:r>
            <a:r>
              <a:rPr lang="en-US" sz="2800" dirty="0">
                <a:solidFill>
                  <a:srgbClr val="FFFF00"/>
                </a:solidFill>
              </a:rPr>
              <a:t>US Constitution</a:t>
            </a:r>
            <a:r>
              <a:rPr lang="en-US" sz="2800" dirty="0"/>
              <a:t>. </a:t>
            </a:r>
            <a:r>
              <a:rPr lang="en-US" sz="2800" dirty="0">
                <a:solidFill>
                  <a:srgbClr val="FFFF00"/>
                </a:solidFill>
              </a:rPr>
              <a:t>It is the supreme law of the land of the United States and all other state constitutions and sources of law must abide by it.</a:t>
            </a:r>
            <a:r>
              <a:rPr lang="en-US" sz="2800" dirty="0"/>
              <a:t>  The idea of a constitution is that government power is limited by the rule of law!</a:t>
            </a:r>
          </a:p>
          <a:p>
            <a:pPr marL="0" indent="0">
              <a:buNone/>
            </a:pPr>
            <a:endParaRPr lang="en-US" sz="2800" dirty="0"/>
          </a:p>
          <a:p>
            <a:pPr marL="0" indent="0">
              <a:buNone/>
            </a:pPr>
            <a:r>
              <a:rPr lang="en-US" sz="2800" dirty="0"/>
              <a:t>There are also </a:t>
            </a:r>
            <a:r>
              <a:rPr lang="en-US" sz="2800" dirty="0">
                <a:solidFill>
                  <a:srgbClr val="FFFF00"/>
                </a:solidFill>
              </a:rPr>
              <a:t>state constitutions </a:t>
            </a:r>
            <a:r>
              <a:rPr lang="en-US" sz="2800" dirty="0"/>
              <a:t>which must follow the US constitution, but are the highest form of law in each of the states.</a:t>
            </a:r>
          </a:p>
          <a:p>
            <a:pPr marL="0" indent="0">
              <a:buNone/>
            </a:pPr>
            <a:endParaRPr lang="en-US" dirty="0"/>
          </a:p>
        </p:txBody>
      </p:sp>
      <p:pic>
        <p:nvPicPr>
          <p:cNvPr id="1026" name="Picture 2" descr="Image result for us constitution">
            <a:extLst>
              <a:ext uri="{FF2B5EF4-FFF2-40B4-BE49-F238E27FC236}">
                <a16:creationId xmlns:a16="http://schemas.microsoft.com/office/drawing/2014/main" id="{0B460DFA-85A5-46D3-912A-886A464E02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6215" y="262175"/>
            <a:ext cx="1715563" cy="1851213"/>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extLst>
              <a:ext uri="{FF2B5EF4-FFF2-40B4-BE49-F238E27FC236}">
                <a16:creationId xmlns:a16="http://schemas.microsoft.com/office/drawing/2014/main" id="{3CD43BDE-9D8D-4987-8B28-3ABDE0645A78}"/>
              </a:ext>
            </a:extLst>
          </p:cNvPr>
          <p:cNvSpPr/>
          <p:nvPr/>
        </p:nvSpPr>
        <p:spPr>
          <a:xfrm>
            <a:off x="8881717" y="140494"/>
            <a:ext cx="2544418" cy="1474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The US Constitution</a:t>
            </a:r>
          </a:p>
        </p:txBody>
      </p:sp>
      <p:sp>
        <p:nvSpPr>
          <p:cNvPr id="7" name="Oval 6">
            <a:extLst>
              <a:ext uri="{FF2B5EF4-FFF2-40B4-BE49-F238E27FC236}">
                <a16:creationId xmlns:a16="http://schemas.microsoft.com/office/drawing/2014/main" id="{EE941D5E-D743-40C6-B02C-1FCDE47F66BE}"/>
              </a:ext>
            </a:extLst>
          </p:cNvPr>
          <p:cNvSpPr/>
          <p:nvPr/>
        </p:nvSpPr>
        <p:spPr>
          <a:xfrm>
            <a:off x="8846927" y="1816539"/>
            <a:ext cx="2579208" cy="12116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Statutes and Ordinances</a:t>
            </a:r>
          </a:p>
        </p:txBody>
      </p:sp>
      <p:sp>
        <p:nvSpPr>
          <p:cNvPr id="8" name="Oval 7">
            <a:extLst>
              <a:ext uri="{FF2B5EF4-FFF2-40B4-BE49-F238E27FC236}">
                <a16:creationId xmlns:a16="http://schemas.microsoft.com/office/drawing/2014/main" id="{56567169-D418-44A1-841B-DB2791DAFF91}"/>
              </a:ext>
            </a:extLst>
          </p:cNvPr>
          <p:cNvSpPr/>
          <p:nvPr/>
        </p:nvSpPr>
        <p:spPr>
          <a:xfrm>
            <a:off x="8881717" y="3101834"/>
            <a:ext cx="2544418" cy="1080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Regulations</a:t>
            </a:r>
          </a:p>
        </p:txBody>
      </p:sp>
      <p:sp>
        <p:nvSpPr>
          <p:cNvPr id="9" name="Arrow: Down 8">
            <a:extLst>
              <a:ext uri="{FF2B5EF4-FFF2-40B4-BE49-F238E27FC236}">
                <a16:creationId xmlns:a16="http://schemas.microsoft.com/office/drawing/2014/main" id="{7F8666F7-68D1-40FC-B221-713D27AF610B}"/>
              </a:ext>
            </a:extLst>
          </p:cNvPr>
          <p:cNvSpPr/>
          <p:nvPr/>
        </p:nvSpPr>
        <p:spPr>
          <a:xfrm>
            <a:off x="9963427" y="2738978"/>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2F2561B-E804-43D3-87F2-F99D93EC6300}"/>
              </a:ext>
            </a:extLst>
          </p:cNvPr>
          <p:cNvSpPr/>
          <p:nvPr/>
        </p:nvSpPr>
        <p:spPr>
          <a:xfrm>
            <a:off x="9004259" y="4231392"/>
            <a:ext cx="2544418" cy="1080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Judge Made Laws</a:t>
            </a:r>
          </a:p>
        </p:txBody>
      </p:sp>
      <p:sp>
        <p:nvSpPr>
          <p:cNvPr id="12" name="Arrow: Down 11">
            <a:extLst>
              <a:ext uri="{FF2B5EF4-FFF2-40B4-BE49-F238E27FC236}">
                <a16:creationId xmlns:a16="http://schemas.microsoft.com/office/drawing/2014/main" id="{CAD6977B-9E19-40F2-812B-3DCBFA7B01EB}"/>
              </a:ext>
            </a:extLst>
          </p:cNvPr>
          <p:cNvSpPr/>
          <p:nvPr/>
        </p:nvSpPr>
        <p:spPr>
          <a:xfrm>
            <a:off x="9963427" y="1377889"/>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2159ACFE-9098-4684-818A-65E9A5F9A47A}"/>
              </a:ext>
            </a:extLst>
          </p:cNvPr>
          <p:cNvSpPr/>
          <p:nvPr/>
        </p:nvSpPr>
        <p:spPr>
          <a:xfrm>
            <a:off x="10055592" y="3898019"/>
            <a:ext cx="364437" cy="62306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E868372-E38F-4A9E-8EC4-434C1CBF1EEB}"/>
              </a:ext>
            </a:extLst>
          </p:cNvPr>
          <p:cNvSpPr/>
          <p:nvPr/>
        </p:nvSpPr>
        <p:spPr>
          <a:xfrm>
            <a:off x="8965602" y="5485587"/>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Common Laws</a:t>
            </a:r>
          </a:p>
        </p:txBody>
      </p:sp>
      <p:sp>
        <p:nvSpPr>
          <p:cNvPr id="14" name="Arrow: Down 13">
            <a:extLst>
              <a:ext uri="{FF2B5EF4-FFF2-40B4-BE49-F238E27FC236}">
                <a16:creationId xmlns:a16="http://schemas.microsoft.com/office/drawing/2014/main" id="{FBC0A56C-4172-42E2-B0C1-939CE12A5CE1}"/>
              </a:ext>
            </a:extLst>
          </p:cNvPr>
          <p:cNvSpPr/>
          <p:nvPr/>
        </p:nvSpPr>
        <p:spPr>
          <a:xfrm>
            <a:off x="10055592" y="5110169"/>
            <a:ext cx="364437" cy="62306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39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42023-1124-4AF2-9EDF-EF4CC43469C0}"/>
              </a:ext>
            </a:extLst>
          </p:cNvPr>
          <p:cNvSpPr>
            <a:spLocks noGrp="1"/>
          </p:cNvSpPr>
          <p:nvPr>
            <p:ph type="title"/>
          </p:nvPr>
        </p:nvSpPr>
        <p:spPr/>
        <p:txBody>
          <a:bodyPr/>
          <a:lstStyle/>
          <a:p>
            <a:r>
              <a:rPr lang="en-US" dirty="0"/>
              <a:t>Sources of Law: Statutes and ordinances</a:t>
            </a:r>
          </a:p>
        </p:txBody>
      </p:sp>
      <p:sp>
        <p:nvSpPr>
          <p:cNvPr id="3" name="Content Placeholder 2">
            <a:extLst>
              <a:ext uri="{FF2B5EF4-FFF2-40B4-BE49-F238E27FC236}">
                <a16:creationId xmlns:a16="http://schemas.microsoft.com/office/drawing/2014/main" id="{154578EB-8ADF-4C76-8839-344CB86E5BD4}"/>
              </a:ext>
            </a:extLst>
          </p:cNvPr>
          <p:cNvSpPr>
            <a:spLocks noGrp="1"/>
          </p:cNvSpPr>
          <p:nvPr>
            <p:ph idx="1"/>
          </p:nvPr>
        </p:nvSpPr>
        <p:spPr>
          <a:xfrm>
            <a:off x="680321" y="2027583"/>
            <a:ext cx="7231227" cy="4611756"/>
          </a:xfrm>
        </p:spPr>
        <p:txBody>
          <a:bodyPr>
            <a:normAutofit/>
          </a:bodyPr>
          <a:lstStyle/>
          <a:p>
            <a:r>
              <a:rPr lang="en-US" sz="2600" dirty="0"/>
              <a:t>The third and most common source of law are called </a:t>
            </a:r>
            <a:r>
              <a:rPr lang="en-US" sz="2600" dirty="0">
                <a:solidFill>
                  <a:srgbClr val="FFFF00"/>
                </a:solidFill>
              </a:rPr>
              <a:t>statutes. Statutes</a:t>
            </a:r>
            <a:r>
              <a:rPr lang="en-US" sz="2600" dirty="0"/>
              <a:t> are the most common sources of law that most people think about and </a:t>
            </a:r>
            <a:r>
              <a:rPr lang="en-US" sz="2600" dirty="0">
                <a:solidFill>
                  <a:srgbClr val="FFFF00"/>
                </a:solidFill>
              </a:rPr>
              <a:t>are passed by either the Congress of the United States and state legislatures across the country and deal with what people can and cannot do in the country</a:t>
            </a:r>
            <a:r>
              <a:rPr lang="en-US" sz="2600" dirty="0"/>
              <a:t>.  </a:t>
            </a:r>
          </a:p>
          <a:p>
            <a:r>
              <a:rPr lang="en-US" sz="2600" dirty="0"/>
              <a:t>Local governments pass local laws called </a:t>
            </a:r>
            <a:r>
              <a:rPr lang="en-US" sz="2600" dirty="0">
                <a:solidFill>
                  <a:srgbClr val="FFFF00"/>
                </a:solidFill>
              </a:rPr>
              <a:t>ordinances</a:t>
            </a:r>
            <a:r>
              <a:rPr lang="en-US" sz="2600" dirty="0"/>
              <a:t> and affect people in the small towns and large cities that they live in.  Example: garbage collection. </a:t>
            </a:r>
          </a:p>
        </p:txBody>
      </p:sp>
      <p:sp>
        <p:nvSpPr>
          <p:cNvPr id="5" name="Oval 4">
            <a:extLst>
              <a:ext uri="{FF2B5EF4-FFF2-40B4-BE49-F238E27FC236}">
                <a16:creationId xmlns:a16="http://schemas.microsoft.com/office/drawing/2014/main" id="{D4990FE5-E1D7-4994-AAC7-57A78FD41C3A}"/>
              </a:ext>
            </a:extLst>
          </p:cNvPr>
          <p:cNvSpPr/>
          <p:nvPr/>
        </p:nvSpPr>
        <p:spPr>
          <a:xfrm>
            <a:off x="9222075" y="209169"/>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US Constitution</a:t>
            </a:r>
          </a:p>
        </p:txBody>
      </p:sp>
      <p:sp>
        <p:nvSpPr>
          <p:cNvPr id="7" name="Oval 6">
            <a:extLst>
              <a:ext uri="{FF2B5EF4-FFF2-40B4-BE49-F238E27FC236}">
                <a16:creationId xmlns:a16="http://schemas.microsoft.com/office/drawing/2014/main" id="{DBEB5F93-38DF-48F7-9B21-CEB100DF8F68}"/>
              </a:ext>
            </a:extLst>
          </p:cNvPr>
          <p:cNvSpPr/>
          <p:nvPr/>
        </p:nvSpPr>
        <p:spPr>
          <a:xfrm>
            <a:off x="9151989" y="1748366"/>
            <a:ext cx="2715846" cy="1080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Statutes and Ordinances</a:t>
            </a:r>
          </a:p>
        </p:txBody>
      </p:sp>
      <p:sp>
        <p:nvSpPr>
          <p:cNvPr id="8" name="Oval 7">
            <a:extLst>
              <a:ext uri="{FF2B5EF4-FFF2-40B4-BE49-F238E27FC236}">
                <a16:creationId xmlns:a16="http://schemas.microsoft.com/office/drawing/2014/main" id="{4B43CDC5-4F93-4B04-8C63-C04C1F776B1D}"/>
              </a:ext>
            </a:extLst>
          </p:cNvPr>
          <p:cNvSpPr/>
          <p:nvPr/>
        </p:nvSpPr>
        <p:spPr>
          <a:xfrm>
            <a:off x="9323417" y="2962011"/>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Regulations</a:t>
            </a:r>
          </a:p>
        </p:txBody>
      </p:sp>
      <p:sp>
        <p:nvSpPr>
          <p:cNvPr id="10" name="Oval 9">
            <a:extLst>
              <a:ext uri="{FF2B5EF4-FFF2-40B4-BE49-F238E27FC236}">
                <a16:creationId xmlns:a16="http://schemas.microsoft.com/office/drawing/2014/main" id="{94EFB7D9-DD84-41FE-A6BF-52B7E59B8051}"/>
              </a:ext>
            </a:extLst>
          </p:cNvPr>
          <p:cNvSpPr/>
          <p:nvPr/>
        </p:nvSpPr>
        <p:spPr>
          <a:xfrm>
            <a:off x="9349159" y="4210561"/>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Judge Made Laws</a:t>
            </a:r>
          </a:p>
        </p:txBody>
      </p:sp>
      <p:sp>
        <p:nvSpPr>
          <p:cNvPr id="12" name="Oval 11">
            <a:extLst>
              <a:ext uri="{FF2B5EF4-FFF2-40B4-BE49-F238E27FC236}">
                <a16:creationId xmlns:a16="http://schemas.microsoft.com/office/drawing/2014/main" id="{36B40F06-7744-4F0C-A779-D159FD21536C}"/>
              </a:ext>
            </a:extLst>
          </p:cNvPr>
          <p:cNvSpPr/>
          <p:nvPr/>
        </p:nvSpPr>
        <p:spPr>
          <a:xfrm>
            <a:off x="9369550" y="5426689"/>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Common Laws</a:t>
            </a:r>
          </a:p>
        </p:txBody>
      </p:sp>
      <p:sp>
        <p:nvSpPr>
          <p:cNvPr id="11" name="Arrow: Down 10">
            <a:extLst>
              <a:ext uri="{FF2B5EF4-FFF2-40B4-BE49-F238E27FC236}">
                <a16:creationId xmlns:a16="http://schemas.microsoft.com/office/drawing/2014/main" id="{172D1611-EF6A-4C26-B489-FC2456B014B1}"/>
              </a:ext>
            </a:extLst>
          </p:cNvPr>
          <p:cNvSpPr/>
          <p:nvPr/>
        </p:nvSpPr>
        <p:spPr>
          <a:xfrm>
            <a:off x="10439149" y="5044809"/>
            <a:ext cx="364437" cy="76376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9" name="Arrow: Down 8">
            <a:extLst>
              <a:ext uri="{FF2B5EF4-FFF2-40B4-BE49-F238E27FC236}">
                <a16:creationId xmlns:a16="http://schemas.microsoft.com/office/drawing/2014/main" id="{6B47E9CA-AD31-4750-B754-A457C692726C}"/>
              </a:ext>
            </a:extLst>
          </p:cNvPr>
          <p:cNvSpPr/>
          <p:nvPr/>
        </p:nvSpPr>
        <p:spPr>
          <a:xfrm>
            <a:off x="10413407" y="3746499"/>
            <a:ext cx="364437" cy="76376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474B3457-AFC8-4C74-B709-1FEDD028A7CA}"/>
              </a:ext>
            </a:extLst>
          </p:cNvPr>
          <p:cNvSpPr/>
          <p:nvPr/>
        </p:nvSpPr>
        <p:spPr>
          <a:xfrm>
            <a:off x="10273116" y="2522829"/>
            <a:ext cx="504728" cy="76376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Arrow: Down 13">
            <a:extLst>
              <a:ext uri="{FF2B5EF4-FFF2-40B4-BE49-F238E27FC236}">
                <a16:creationId xmlns:a16="http://schemas.microsoft.com/office/drawing/2014/main" id="{3591A58E-2399-459B-8B99-EE9228B16DCE}"/>
              </a:ext>
            </a:extLst>
          </p:cNvPr>
          <p:cNvSpPr/>
          <p:nvPr/>
        </p:nvSpPr>
        <p:spPr>
          <a:xfrm>
            <a:off x="10255895" y="1257800"/>
            <a:ext cx="504728" cy="76376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57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6411-1527-4B34-B923-DE472CE98E5C}"/>
              </a:ext>
            </a:extLst>
          </p:cNvPr>
          <p:cNvSpPr>
            <a:spLocks noGrp="1"/>
          </p:cNvSpPr>
          <p:nvPr>
            <p:ph type="title"/>
          </p:nvPr>
        </p:nvSpPr>
        <p:spPr/>
        <p:txBody>
          <a:bodyPr/>
          <a:lstStyle/>
          <a:p>
            <a:r>
              <a:rPr lang="en-US" dirty="0"/>
              <a:t>Sources of Law: Regulations</a:t>
            </a:r>
          </a:p>
        </p:txBody>
      </p:sp>
      <p:sp>
        <p:nvSpPr>
          <p:cNvPr id="3" name="Content Placeholder 2">
            <a:extLst>
              <a:ext uri="{FF2B5EF4-FFF2-40B4-BE49-F238E27FC236}">
                <a16:creationId xmlns:a16="http://schemas.microsoft.com/office/drawing/2014/main" id="{4901D0F4-638F-4EAD-B59A-5FE99C420366}"/>
              </a:ext>
            </a:extLst>
          </p:cNvPr>
          <p:cNvSpPr>
            <a:spLocks noGrp="1"/>
          </p:cNvSpPr>
          <p:nvPr>
            <p:ph idx="1"/>
          </p:nvPr>
        </p:nvSpPr>
        <p:spPr>
          <a:xfrm>
            <a:off x="685191" y="1722793"/>
            <a:ext cx="6807157" cy="4381979"/>
          </a:xfrm>
        </p:spPr>
        <p:txBody>
          <a:bodyPr>
            <a:noAutofit/>
          </a:bodyPr>
          <a:lstStyle/>
          <a:p>
            <a:r>
              <a:rPr lang="en-US" sz="2600" dirty="0">
                <a:solidFill>
                  <a:srgbClr val="FFFF00"/>
                </a:solidFill>
              </a:rPr>
              <a:t>Regulations</a:t>
            </a:r>
            <a:r>
              <a:rPr lang="en-US" sz="2600" dirty="0"/>
              <a:t> are not really laws.  </a:t>
            </a:r>
            <a:r>
              <a:rPr lang="en-US" sz="2600" dirty="0">
                <a:solidFill>
                  <a:srgbClr val="FFFF00"/>
                </a:solidFill>
              </a:rPr>
              <a:t>They are more like the procedures that tell us what we CAN do and what we CANNOT do in our society.</a:t>
            </a:r>
            <a:r>
              <a:rPr lang="en-US" sz="2600" dirty="0"/>
              <a:t>  </a:t>
            </a:r>
            <a:r>
              <a:rPr lang="en-US" sz="2600" dirty="0">
                <a:solidFill>
                  <a:schemeClr val="tx2"/>
                </a:solidFill>
              </a:rPr>
              <a:t>Regulations are put in place by government agencies that are created by the executive branch of government to carry out the laws passed by the legislative branch</a:t>
            </a:r>
            <a:r>
              <a:rPr lang="en-US" sz="2600" dirty="0"/>
              <a:t>:  Example there laws in Florida about what we are allowed to do in the natural environment.  We are not allowed to capture or hunt sea turtles.  If we do hunt them and are caught, it is the job of Florida Fish and Wildlife to carry out the law about hunting sea turtles. </a:t>
            </a:r>
          </a:p>
        </p:txBody>
      </p:sp>
      <p:pic>
        <p:nvPicPr>
          <p:cNvPr id="4098" name="Picture 2" descr="Image result for florida fish and wildlife">
            <a:extLst>
              <a:ext uri="{FF2B5EF4-FFF2-40B4-BE49-F238E27FC236}">
                <a16:creationId xmlns:a16="http://schemas.microsoft.com/office/drawing/2014/main" id="{EB9A4E57-978A-4FDA-9622-8B5BBB0A15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4148" y="250957"/>
            <a:ext cx="1694575" cy="199934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extLst>
              <a:ext uri="{FF2B5EF4-FFF2-40B4-BE49-F238E27FC236}">
                <a16:creationId xmlns:a16="http://schemas.microsoft.com/office/drawing/2014/main" id="{996B22A2-1270-47BE-9417-C0CB212A6B33}"/>
              </a:ext>
            </a:extLst>
          </p:cNvPr>
          <p:cNvSpPr/>
          <p:nvPr/>
        </p:nvSpPr>
        <p:spPr>
          <a:xfrm>
            <a:off x="9095286" y="360542"/>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US Constitution</a:t>
            </a:r>
          </a:p>
        </p:txBody>
      </p:sp>
      <p:sp>
        <p:nvSpPr>
          <p:cNvPr id="7" name="Oval 6">
            <a:extLst>
              <a:ext uri="{FF2B5EF4-FFF2-40B4-BE49-F238E27FC236}">
                <a16:creationId xmlns:a16="http://schemas.microsoft.com/office/drawing/2014/main" id="{7A9335F5-FB42-4E78-BC03-EDD271063E28}"/>
              </a:ext>
            </a:extLst>
          </p:cNvPr>
          <p:cNvSpPr/>
          <p:nvPr/>
        </p:nvSpPr>
        <p:spPr>
          <a:xfrm>
            <a:off x="9073409" y="1864887"/>
            <a:ext cx="2715846" cy="1080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Statutes and Ordinances</a:t>
            </a:r>
          </a:p>
        </p:txBody>
      </p:sp>
      <p:sp>
        <p:nvSpPr>
          <p:cNvPr id="8" name="Oval 7">
            <a:extLst>
              <a:ext uri="{FF2B5EF4-FFF2-40B4-BE49-F238E27FC236}">
                <a16:creationId xmlns:a16="http://schemas.microsoft.com/office/drawing/2014/main" id="{6A02AC92-9344-436C-8BF4-0C8E1D16F6B7}"/>
              </a:ext>
            </a:extLst>
          </p:cNvPr>
          <p:cNvSpPr/>
          <p:nvPr/>
        </p:nvSpPr>
        <p:spPr>
          <a:xfrm>
            <a:off x="9168598" y="3042088"/>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Regulations</a:t>
            </a:r>
          </a:p>
        </p:txBody>
      </p:sp>
      <p:sp>
        <p:nvSpPr>
          <p:cNvPr id="9" name="Oval 8">
            <a:extLst>
              <a:ext uri="{FF2B5EF4-FFF2-40B4-BE49-F238E27FC236}">
                <a16:creationId xmlns:a16="http://schemas.microsoft.com/office/drawing/2014/main" id="{A9055B32-5A51-49C5-AE2E-E7124379431C}"/>
              </a:ext>
            </a:extLst>
          </p:cNvPr>
          <p:cNvSpPr/>
          <p:nvPr/>
        </p:nvSpPr>
        <p:spPr>
          <a:xfrm>
            <a:off x="9168598" y="4224201"/>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Judge made law- Case law</a:t>
            </a:r>
          </a:p>
        </p:txBody>
      </p:sp>
      <p:sp>
        <p:nvSpPr>
          <p:cNvPr id="10" name="Arrow: Down 9">
            <a:extLst>
              <a:ext uri="{FF2B5EF4-FFF2-40B4-BE49-F238E27FC236}">
                <a16:creationId xmlns:a16="http://schemas.microsoft.com/office/drawing/2014/main" id="{9836C183-6996-4020-BDA1-23E19870F5D8}"/>
              </a:ext>
            </a:extLst>
          </p:cNvPr>
          <p:cNvSpPr/>
          <p:nvPr/>
        </p:nvSpPr>
        <p:spPr>
          <a:xfrm>
            <a:off x="10249113" y="1404656"/>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4919A9BE-4D59-46F3-A1EC-275E6E6261D8}"/>
              </a:ext>
            </a:extLst>
          </p:cNvPr>
          <p:cNvSpPr/>
          <p:nvPr/>
        </p:nvSpPr>
        <p:spPr>
          <a:xfrm>
            <a:off x="10258588" y="2711223"/>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139951FC-3436-44E6-BEA5-73A878C4B252}"/>
              </a:ext>
            </a:extLst>
          </p:cNvPr>
          <p:cNvSpPr/>
          <p:nvPr/>
        </p:nvSpPr>
        <p:spPr>
          <a:xfrm>
            <a:off x="10299365" y="3772734"/>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26B51BD-0C70-488D-BC66-6697A1D25451}"/>
              </a:ext>
            </a:extLst>
          </p:cNvPr>
          <p:cNvSpPr/>
          <p:nvPr/>
        </p:nvSpPr>
        <p:spPr>
          <a:xfrm>
            <a:off x="9168598" y="5537799"/>
            <a:ext cx="2544418" cy="1133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Common law</a:t>
            </a:r>
          </a:p>
        </p:txBody>
      </p:sp>
      <p:sp>
        <p:nvSpPr>
          <p:cNvPr id="14" name="Arrow: Down 13">
            <a:extLst>
              <a:ext uri="{FF2B5EF4-FFF2-40B4-BE49-F238E27FC236}">
                <a16:creationId xmlns:a16="http://schemas.microsoft.com/office/drawing/2014/main" id="{F2286AE2-16AF-4C3A-AB37-43C73E354D2E}"/>
              </a:ext>
            </a:extLst>
          </p:cNvPr>
          <p:cNvSpPr/>
          <p:nvPr/>
        </p:nvSpPr>
        <p:spPr>
          <a:xfrm>
            <a:off x="10299365" y="5025960"/>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3097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CF14-054D-4E3C-BE32-AFD25F90EEF2}"/>
              </a:ext>
            </a:extLst>
          </p:cNvPr>
          <p:cNvSpPr>
            <a:spLocks noGrp="1"/>
          </p:cNvSpPr>
          <p:nvPr>
            <p:ph type="title"/>
          </p:nvPr>
        </p:nvSpPr>
        <p:spPr/>
        <p:txBody>
          <a:bodyPr/>
          <a:lstStyle/>
          <a:p>
            <a:r>
              <a:rPr lang="en-US" dirty="0"/>
              <a:t>Sources of Law: Judge Made Laws</a:t>
            </a:r>
          </a:p>
        </p:txBody>
      </p:sp>
      <p:sp>
        <p:nvSpPr>
          <p:cNvPr id="3" name="Content Placeholder 2">
            <a:extLst>
              <a:ext uri="{FF2B5EF4-FFF2-40B4-BE49-F238E27FC236}">
                <a16:creationId xmlns:a16="http://schemas.microsoft.com/office/drawing/2014/main" id="{79C0FF68-4BD5-4BD9-A8B1-37B8B3F7D8D2}"/>
              </a:ext>
            </a:extLst>
          </p:cNvPr>
          <p:cNvSpPr>
            <a:spLocks noGrp="1"/>
          </p:cNvSpPr>
          <p:nvPr>
            <p:ph idx="1"/>
          </p:nvPr>
        </p:nvSpPr>
        <p:spPr>
          <a:xfrm>
            <a:off x="680322" y="2336873"/>
            <a:ext cx="7032444" cy="4103684"/>
          </a:xfrm>
        </p:spPr>
        <p:txBody>
          <a:bodyPr>
            <a:normAutofit fontScale="92500" lnSpcReduction="20000"/>
          </a:bodyPr>
          <a:lstStyle/>
          <a:p>
            <a:r>
              <a:rPr lang="en-US" sz="2800" dirty="0">
                <a:solidFill>
                  <a:srgbClr val="FFFF00"/>
                </a:solidFill>
              </a:rPr>
              <a:t>Judge Made Law or Case Law: are laws made by judges who have to interpret the meaning behind laws and the meaning behind sections of a constitution.  </a:t>
            </a:r>
            <a:r>
              <a:rPr lang="en-US" sz="2800" dirty="0"/>
              <a:t>This is because laws and constitutions are written to be as general as possible in order to deal with the changes in society over time.  Example:  Sometimes a law may use the word “Communications” but does not say “cell phones or the internet” so that judges can decide if a law deals with all types of communications. Judges will then rule on what is allowed and not allowed in society by “interpreting” the law. </a:t>
            </a:r>
          </a:p>
        </p:txBody>
      </p:sp>
      <p:sp>
        <p:nvSpPr>
          <p:cNvPr id="4" name="Oval 3">
            <a:extLst>
              <a:ext uri="{FF2B5EF4-FFF2-40B4-BE49-F238E27FC236}">
                <a16:creationId xmlns:a16="http://schemas.microsoft.com/office/drawing/2014/main" id="{57CC9C5B-A8EA-48AF-92AC-5922C43C04A6}"/>
              </a:ext>
            </a:extLst>
          </p:cNvPr>
          <p:cNvSpPr/>
          <p:nvPr/>
        </p:nvSpPr>
        <p:spPr>
          <a:xfrm>
            <a:off x="9021971" y="185255"/>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US Constitution</a:t>
            </a:r>
          </a:p>
        </p:txBody>
      </p:sp>
      <p:sp>
        <p:nvSpPr>
          <p:cNvPr id="5" name="Oval 4">
            <a:extLst>
              <a:ext uri="{FF2B5EF4-FFF2-40B4-BE49-F238E27FC236}">
                <a16:creationId xmlns:a16="http://schemas.microsoft.com/office/drawing/2014/main" id="{2D2E7304-E49F-4AC2-87CC-1CD73CA347DB}"/>
              </a:ext>
            </a:extLst>
          </p:cNvPr>
          <p:cNvSpPr/>
          <p:nvPr/>
        </p:nvSpPr>
        <p:spPr>
          <a:xfrm>
            <a:off x="9038812" y="1609371"/>
            <a:ext cx="2544418" cy="1080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Statutes and Ordinances</a:t>
            </a:r>
          </a:p>
        </p:txBody>
      </p:sp>
      <p:sp>
        <p:nvSpPr>
          <p:cNvPr id="6" name="Oval 5">
            <a:extLst>
              <a:ext uri="{FF2B5EF4-FFF2-40B4-BE49-F238E27FC236}">
                <a16:creationId xmlns:a16="http://schemas.microsoft.com/office/drawing/2014/main" id="{6873BA11-061E-47E8-84E3-EF4DD841D34E}"/>
              </a:ext>
            </a:extLst>
          </p:cNvPr>
          <p:cNvSpPr/>
          <p:nvPr/>
        </p:nvSpPr>
        <p:spPr>
          <a:xfrm>
            <a:off x="9038812" y="2957096"/>
            <a:ext cx="2544418" cy="965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Regulations</a:t>
            </a:r>
          </a:p>
        </p:txBody>
      </p:sp>
      <p:sp>
        <p:nvSpPr>
          <p:cNvPr id="7" name="Oval 6">
            <a:extLst>
              <a:ext uri="{FF2B5EF4-FFF2-40B4-BE49-F238E27FC236}">
                <a16:creationId xmlns:a16="http://schemas.microsoft.com/office/drawing/2014/main" id="{63DA36CF-1904-4C41-9C00-4B86CFDE4717}"/>
              </a:ext>
            </a:extLst>
          </p:cNvPr>
          <p:cNvSpPr/>
          <p:nvPr/>
        </p:nvSpPr>
        <p:spPr>
          <a:xfrm>
            <a:off x="9089338" y="4013596"/>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Judge Made Laws or Case Law</a:t>
            </a:r>
          </a:p>
        </p:txBody>
      </p:sp>
      <p:sp>
        <p:nvSpPr>
          <p:cNvPr id="8" name="Arrow: Down 7">
            <a:extLst>
              <a:ext uri="{FF2B5EF4-FFF2-40B4-BE49-F238E27FC236}">
                <a16:creationId xmlns:a16="http://schemas.microsoft.com/office/drawing/2014/main" id="{1F069DED-48D7-4788-AFE5-6FD1A041204C}"/>
              </a:ext>
            </a:extLst>
          </p:cNvPr>
          <p:cNvSpPr/>
          <p:nvPr/>
        </p:nvSpPr>
        <p:spPr>
          <a:xfrm>
            <a:off x="10145644" y="1195402"/>
            <a:ext cx="330755" cy="65899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F2969B5-92EA-4971-B3EE-FE33C4AC3B1F}"/>
              </a:ext>
            </a:extLst>
          </p:cNvPr>
          <p:cNvSpPr/>
          <p:nvPr/>
        </p:nvSpPr>
        <p:spPr>
          <a:xfrm>
            <a:off x="10111962" y="2683891"/>
            <a:ext cx="364437" cy="65899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D3194760-38D9-486F-A3F8-96A3D9D35473}"/>
              </a:ext>
            </a:extLst>
          </p:cNvPr>
          <p:cNvSpPr/>
          <p:nvPr/>
        </p:nvSpPr>
        <p:spPr>
          <a:xfrm>
            <a:off x="10179329" y="3714521"/>
            <a:ext cx="364437" cy="57975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5122" name="Picture 2" descr="Image result for laws">
            <a:extLst>
              <a:ext uri="{FF2B5EF4-FFF2-40B4-BE49-F238E27FC236}">
                <a16:creationId xmlns:a16="http://schemas.microsoft.com/office/drawing/2014/main" id="{CD707EC1-B9CA-4E17-BF0F-ED63FF21FF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939" y="2564"/>
            <a:ext cx="2024825" cy="1085196"/>
          </a:xfrm>
          <a:prstGeom prst="rect">
            <a:avLst/>
          </a:prstGeom>
          <a:noFill/>
          <a:extLst>
            <a:ext uri="{909E8E84-426E-40DD-AFC4-6F175D3DCCD1}">
              <a14:hiddenFill xmlns:a14="http://schemas.microsoft.com/office/drawing/2010/main">
                <a:solidFill>
                  <a:srgbClr val="FFFFFF"/>
                </a:solidFill>
              </a14:hiddenFill>
            </a:ext>
          </a:extLst>
        </p:spPr>
      </p:pic>
      <p:sp>
        <p:nvSpPr>
          <p:cNvPr id="13" name="Oval 12">
            <a:extLst>
              <a:ext uri="{FF2B5EF4-FFF2-40B4-BE49-F238E27FC236}">
                <a16:creationId xmlns:a16="http://schemas.microsoft.com/office/drawing/2014/main" id="{A1C156BF-9B67-470C-95DB-3D69AA109AEE}"/>
              </a:ext>
            </a:extLst>
          </p:cNvPr>
          <p:cNvSpPr/>
          <p:nvPr/>
        </p:nvSpPr>
        <p:spPr>
          <a:xfrm>
            <a:off x="9038812" y="5405902"/>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Common Law</a:t>
            </a:r>
          </a:p>
        </p:txBody>
      </p:sp>
      <p:sp>
        <p:nvSpPr>
          <p:cNvPr id="12" name="Arrow: Down 11">
            <a:extLst>
              <a:ext uri="{FF2B5EF4-FFF2-40B4-BE49-F238E27FC236}">
                <a16:creationId xmlns:a16="http://schemas.microsoft.com/office/drawing/2014/main" id="{0695F0BF-5EEC-4729-B3BF-8863D5CC4CCB}"/>
              </a:ext>
            </a:extLst>
          </p:cNvPr>
          <p:cNvSpPr/>
          <p:nvPr/>
        </p:nvSpPr>
        <p:spPr>
          <a:xfrm>
            <a:off x="10179329" y="5233881"/>
            <a:ext cx="439259" cy="57975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687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D3FE-C869-4698-93E7-8E49127F3803}"/>
              </a:ext>
            </a:extLst>
          </p:cNvPr>
          <p:cNvSpPr>
            <a:spLocks noGrp="1"/>
          </p:cNvSpPr>
          <p:nvPr>
            <p:ph type="title"/>
          </p:nvPr>
        </p:nvSpPr>
        <p:spPr>
          <a:xfrm>
            <a:off x="680321" y="691982"/>
            <a:ext cx="9613861" cy="1080938"/>
          </a:xfrm>
        </p:spPr>
        <p:txBody>
          <a:bodyPr/>
          <a:lstStyle/>
          <a:p>
            <a:r>
              <a:rPr lang="en-US" dirty="0"/>
              <a:t> Sources of Law: Common Law</a:t>
            </a:r>
          </a:p>
        </p:txBody>
      </p:sp>
      <p:sp>
        <p:nvSpPr>
          <p:cNvPr id="3" name="Content Placeholder 2">
            <a:extLst>
              <a:ext uri="{FF2B5EF4-FFF2-40B4-BE49-F238E27FC236}">
                <a16:creationId xmlns:a16="http://schemas.microsoft.com/office/drawing/2014/main" id="{2B68C8AD-6616-4260-9FE0-028196B4DF81}"/>
              </a:ext>
            </a:extLst>
          </p:cNvPr>
          <p:cNvSpPr>
            <a:spLocks noGrp="1"/>
          </p:cNvSpPr>
          <p:nvPr>
            <p:ph idx="1"/>
          </p:nvPr>
        </p:nvSpPr>
        <p:spPr>
          <a:xfrm>
            <a:off x="680322" y="2336872"/>
            <a:ext cx="8423922" cy="4236205"/>
          </a:xfrm>
        </p:spPr>
        <p:txBody>
          <a:bodyPr>
            <a:normAutofit/>
          </a:bodyPr>
          <a:lstStyle/>
          <a:p>
            <a:pPr marL="0" indent="0">
              <a:buNone/>
            </a:pPr>
            <a:r>
              <a:rPr lang="en-US" sz="2600" b="1" dirty="0">
                <a:solidFill>
                  <a:srgbClr val="FFFF00"/>
                </a:solidFill>
              </a:rPr>
              <a:t>Common Laws</a:t>
            </a:r>
            <a:r>
              <a:rPr lang="en-US" sz="2600" dirty="0"/>
              <a:t>:  </a:t>
            </a:r>
            <a:r>
              <a:rPr lang="en-US" sz="2600" dirty="0">
                <a:solidFill>
                  <a:srgbClr val="FFFF00"/>
                </a:solidFill>
              </a:rPr>
              <a:t>When a judge rules in a specific case</a:t>
            </a:r>
            <a:r>
              <a:rPr lang="en-US" sz="2600" dirty="0"/>
              <a:t>, especially on a new topic that hasn’t been dealt with, future </a:t>
            </a:r>
            <a:r>
              <a:rPr lang="en-US" sz="2600" dirty="0">
                <a:solidFill>
                  <a:srgbClr val="FFFF00"/>
                </a:solidFill>
              </a:rPr>
              <a:t>judges can use past decisions in similar cases and use the ruling to help them decide a future case that is very similar.</a:t>
            </a:r>
            <a:r>
              <a:rPr lang="en-US" sz="2600" dirty="0"/>
              <a:t>  Example: Brown vs. Board of Education in 1954 ruled that blacks can go to schools where mostly whites attend.  Whenever a future case comes up that deals with discrimination based on color, courts may use the Brown case as the reason for their decision. </a:t>
            </a:r>
          </a:p>
        </p:txBody>
      </p:sp>
      <p:sp>
        <p:nvSpPr>
          <p:cNvPr id="4" name="Oval 3">
            <a:extLst>
              <a:ext uri="{FF2B5EF4-FFF2-40B4-BE49-F238E27FC236}">
                <a16:creationId xmlns:a16="http://schemas.microsoft.com/office/drawing/2014/main" id="{66A7988D-3AE9-4FAE-9276-CD3D370FDCEE}"/>
              </a:ext>
            </a:extLst>
          </p:cNvPr>
          <p:cNvSpPr/>
          <p:nvPr/>
        </p:nvSpPr>
        <p:spPr>
          <a:xfrm>
            <a:off x="9485265" y="204324"/>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US/State Constitutions</a:t>
            </a:r>
          </a:p>
        </p:txBody>
      </p:sp>
      <p:sp>
        <p:nvSpPr>
          <p:cNvPr id="5" name="Oval 4">
            <a:extLst>
              <a:ext uri="{FF2B5EF4-FFF2-40B4-BE49-F238E27FC236}">
                <a16:creationId xmlns:a16="http://schemas.microsoft.com/office/drawing/2014/main" id="{E26B6B17-F572-467F-AF16-38F3D9F1BE8F}"/>
              </a:ext>
            </a:extLst>
          </p:cNvPr>
          <p:cNvSpPr/>
          <p:nvPr/>
        </p:nvSpPr>
        <p:spPr>
          <a:xfrm>
            <a:off x="9494500" y="1520477"/>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Federal/State Laws</a:t>
            </a:r>
          </a:p>
        </p:txBody>
      </p:sp>
      <p:sp>
        <p:nvSpPr>
          <p:cNvPr id="6" name="Oval 5">
            <a:extLst>
              <a:ext uri="{FF2B5EF4-FFF2-40B4-BE49-F238E27FC236}">
                <a16:creationId xmlns:a16="http://schemas.microsoft.com/office/drawing/2014/main" id="{22C07F13-18B9-4542-A3E6-A50ACEA58D02}"/>
              </a:ext>
            </a:extLst>
          </p:cNvPr>
          <p:cNvSpPr/>
          <p:nvPr/>
        </p:nvSpPr>
        <p:spPr>
          <a:xfrm>
            <a:off x="9485265" y="2869688"/>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Regulations</a:t>
            </a:r>
          </a:p>
        </p:txBody>
      </p:sp>
      <p:sp>
        <p:nvSpPr>
          <p:cNvPr id="7" name="Oval 6">
            <a:extLst>
              <a:ext uri="{FF2B5EF4-FFF2-40B4-BE49-F238E27FC236}">
                <a16:creationId xmlns:a16="http://schemas.microsoft.com/office/drawing/2014/main" id="{F33AF5BC-9C83-499C-9791-F23173BD9F50}"/>
              </a:ext>
            </a:extLst>
          </p:cNvPr>
          <p:cNvSpPr/>
          <p:nvPr/>
        </p:nvSpPr>
        <p:spPr>
          <a:xfrm>
            <a:off x="9485265" y="4227854"/>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Judge Made Laws</a:t>
            </a:r>
          </a:p>
        </p:txBody>
      </p:sp>
      <p:sp>
        <p:nvSpPr>
          <p:cNvPr id="8" name="Oval 7">
            <a:extLst>
              <a:ext uri="{FF2B5EF4-FFF2-40B4-BE49-F238E27FC236}">
                <a16:creationId xmlns:a16="http://schemas.microsoft.com/office/drawing/2014/main" id="{EF4B5DC0-3968-40A1-BBE4-43C406F56305}"/>
              </a:ext>
            </a:extLst>
          </p:cNvPr>
          <p:cNvSpPr/>
          <p:nvPr/>
        </p:nvSpPr>
        <p:spPr>
          <a:xfrm>
            <a:off x="9485265" y="5570069"/>
            <a:ext cx="2544418" cy="1266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lumMod val="95000"/>
                    <a:lumOff val="5000"/>
                  </a:schemeClr>
                </a:solidFill>
              </a:rPr>
              <a:t>Common Law</a:t>
            </a:r>
          </a:p>
        </p:txBody>
      </p:sp>
      <p:sp>
        <p:nvSpPr>
          <p:cNvPr id="9" name="Arrow: Down 8">
            <a:extLst>
              <a:ext uri="{FF2B5EF4-FFF2-40B4-BE49-F238E27FC236}">
                <a16:creationId xmlns:a16="http://schemas.microsoft.com/office/drawing/2014/main" id="{18D4A503-1A83-44B3-B772-19AE8D3502E1}"/>
              </a:ext>
            </a:extLst>
          </p:cNvPr>
          <p:cNvSpPr/>
          <p:nvPr/>
        </p:nvSpPr>
        <p:spPr>
          <a:xfrm>
            <a:off x="10566020" y="1232451"/>
            <a:ext cx="382908" cy="71176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C87982B5-0E80-4072-AC22-C78695D2E836}"/>
              </a:ext>
            </a:extLst>
          </p:cNvPr>
          <p:cNvSpPr/>
          <p:nvPr/>
        </p:nvSpPr>
        <p:spPr>
          <a:xfrm>
            <a:off x="10536204" y="3800470"/>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412698F7-3087-4D30-918F-6176D67EF2A8}"/>
              </a:ext>
            </a:extLst>
          </p:cNvPr>
          <p:cNvSpPr/>
          <p:nvPr/>
        </p:nvSpPr>
        <p:spPr>
          <a:xfrm>
            <a:off x="10536204" y="2648341"/>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3C2D374F-A895-442B-8467-13A8E54C714A}"/>
              </a:ext>
            </a:extLst>
          </p:cNvPr>
          <p:cNvSpPr/>
          <p:nvPr/>
        </p:nvSpPr>
        <p:spPr>
          <a:xfrm>
            <a:off x="10584491" y="5130192"/>
            <a:ext cx="364437" cy="85476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002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FF5F9-C226-45B9-8026-5EF51A99E318}"/>
              </a:ext>
            </a:extLst>
          </p:cNvPr>
          <p:cNvSpPr>
            <a:spLocks noGrp="1"/>
          </p:cNvSpPr>
          <p:nvPr>
            <p:ph type="title"/>
          </p:nvPr>
        </p:nvSpPr>
        <p:spPr/>
        <p:txBody>
          <a:bodyPr/>
          <a:lstStyle/>
          <a:p>
            <a:r>
              <a:rPr lang="en-US" dirty="0"/>
              <a:t>Types of Laws</a:t>
            </a:r>
          </a:p>
        </p:txBody>
      </p:sp>
      <p:sp>
        <p:nvSpPr>
          <p:cNvPr id="3" name="Content Placeholder 2">
            <a:extLst>
              <a:ext uri="{FF2B5EF4-FFF2-40B4-BE49-F238E27FC236}">
                <a16:creationId xmlns:a16="http://schemas.microsoft.com/office/drawing/2014/main" id="{C150540B-DC73-40DA-A115-64F5177BB6D2}"/>
              </a:ext>
            </a:extLst>
          </p:cNvPr>
          <p:cNvSpPr>
            <a:spLocks noGrp="1"/>
          </p:cNvSpPr>
          <p:nvPr>
            <p:ph idx="1"/>
          </p:nvPr>
        </p:nvSpPr>
        <p:spPr>
          <a:xfrm>
            <a:off x="321133" y="1834166"/>
            <a:ext cx="10332236" cy="4850285"/>
          </a:xfrm>
        </p:spPr>
        <p:txBody>
          <a:bodyPr>
            <a:normAutofit fontScale="92500" lnSpcReduction="20000"/>
          </a:bodyPr>
          <a:lstStyle/>
          <a:p>
            <a:pPr marL="0" indent="0">
              <a:buNone/>
            </a:pPr>
            <a:r>
              <a:rPr lang="en-US" sz="2600" dirty="0"/>
              <a:t>There are many types of laws in our country.  They are summarized here:</a:t>
            </a:r>
          </a:p>
          <a:p>
            <a:pPr>
              <a:buFontTx/>
              <a:buChar char="-"/>
            </a:pPr>
            <a:r>
              <a:rPr lang="en-US" sz="2600" b="1" dirty="0">
                <a:solidFill>
                  <a:srgbClr val="FFFF00"/>
                </a:solidFill>
              </a:rPr>
              <a:t>Criminal laws </a:t>
            </a:r>
            <a:r>
              <a:rPr lang="en-US" sz="2600" dirty="0"/>
              <a:t>are those laws that deal with protecting people or property from harm done by another person or group of people.</a:t>
            </a:r>
          </a:p>
          <a:p>
            <a:pPr>
              <a:buFontTx/>
              <a:buChar char="-"/>
            </a:pPr>
            <a:r>
              <a:rPr lang="en-US" sz="2600" b="1" dirty="0">
                <a:solidFill>
                  <a:srgbClr val="FFFF00"/>
                </a:solidFill>
              </a:rPr>
              <a:t>Civil Laws </a:t>
            </a:r>
            <a:r>
              <a:rPr lang="en-US" sz="2600" dirty="0"/>
              <a:t>are those laws that deal with contracts and regulations between people and are put in place to cover all types of issues that allow our society to function properly.  Example:  marriage and family laws, buying and selling a home, getting </a:t>
            </a:r>
            <a:r>
              <a:rPr lang="en-US" sz="2600" dirty="0" err="1"/>
              <a:t>licences</a:t>
            </a:r>
            <a:r>
              <a:rPr lang="en-US" sz="2600" dirty="0"/>
              <a:t> in a particular state. When people don’t follow the rules properly, people can go to court to solve their disputes.</a:t>
            </a:r>
          </a:p>
          <a:p>
            <a:pPr>
              <a:buFontTx/>
              <a:buChar char="-"/>
            </a:pPr>
            <a:r>
              <a:rPr lang="en-US" sz="2600" dirty="0">
                <a:solidFill>
                  <a:srgbClr val="FFFF00"/>
                </a:solidFill>
              </a:rPr>
              <a:t>Constitutional law</a:t>
            </a:r>
            <a:r>
              <a:rPr lang="en-US" sz="2600" dirty="0"/>
              <a:t>: deals with the powers between states and the relationship between the government and its citizens.</a:t>
            </a:r>
          </a:p>
          <a:p>
            <a:pPr>
              <a:buFontTx/>
              <a:buChar char="-"/>
            </a:pPr>
            <a:r>
              <a:rPr lang="en-US" sz="2600" dirty="0">
                <a:solidFill>
                  <a:srgbClr val="FFFF00"/>
                </a:solidFill>
              </a:rPr>
              <a:t>Military law</a:t>
            </a:r>
            <a:r>
              <a:rPr lang="en-US" sz="2600" dirty="0"/>
              <a:t>: this type of law deals with members of the military and does not apply to civilians. </a:t>
            </a:r>
          </a:p>
          <a:p>
            <a:pPr>
              <a:buFontTx/>
              <a:buChar char="-"/>
            </a:pPr>
            <a:r>
              <a:rPr lang="en-US" sz="2600" dirty="0">
                <a:solidFill>
                  <a:srgbClr val="FFFF00"/>
                </a:solidFill>
              </a:rPr>
              <a:t>Juvenile law</a:t>
            </a:r>
            <a:r>
              <a:rPr lang="en-US" sz="2600" dirty="0"/>
              <a:t>: This type of law is for anyone who is under the age of 18.</a:t>
            </a:r>
          </a:p>
          <a:p>
            <a:pPr marL="0" indent="0">
              <a:buNone/>
            </a:pPr>
            <a:r>
              <a:rPr lang="en-US" dirty="0"/>
              <a:t> </a:t>
            </a:r>
          </a:p>
        </p:txBody>
      </p:sp>
    </p:spTree>
    <p:extLst>
      <p:ext uri="{BB962C8B-B14F-4D97-AF65-F5344CB8AC3E}">
        <p14:creationId xmlns:p14="http://schemas.microsoft.com/office/powerpoint/2010/main" val="11121980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783</TotalTime>
  <Words>1136</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Benchmark 3.10  Sources and Types of Law</vt:lpstr>
      <vt:lpstr>Where did the idea of laws come from?</vt:lpstr>
      <vt:lpstr>Where do laws come from?</vt:lpstr>
      <vt:lpstr>Sources of Law: Constitutions</vt:lpstr>
      <vt:lpstr>Sources of Law: Statutes and ordinances</vt:lpstr>
      <vt:lpstr>Sources of Law: Regulations</vt:lpstr>
      <vt:lpstr>Sources of Law: Judge Made Laws</vt:lpstr>
      <vt:lpstr> Sources of Law: Common Law</vt:lpstr>
      <vt:lpstr>Types of Laws</vt:lpstr>
      <vt:lpstr>Systems of Law</vt:lpstr>
      <vt:lpstr>Systems of Law:</vt:lpstr>
      <vt:lpstr>Systems of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and Types of Law</dc:title>
  <dc:creator>Denis Macisaac</dc:creator>
  <cp:lastModifiedBy>Denis Macisaac</cp:lastModifiedBy>
  <cp:revision>29</cp:revision>
  <dcterms:created xsi:type="dcterms:W3CDTF">2020-02-17T14:25:08Z</dcterms:created>
  <dcterms:modified xsi:type="dcterms:W3CDTF">2020-02-24T22:05:07Z</dcterms:modified>
</cp:coreProperties>
</file>