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62" y="5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8/31/2018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8/31/2018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DEFB8WBIw5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 of Law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72671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 of Law is in everything you do!</a:t>
            </a:r>
            <a:endParaRPr lang="en-US" dirty="0"/>
          </a:p>
        </p:txBody>
      </p:sp>
      <p:sp>
        <p:nvSpPr>
          <p:cNvPr id="3" name="Content Placeholder 2"/>
          <p:cNvSpPr>
            <a:spLocks noGrp="1"/>
          </p:cNvSpPr>
          <p:nvPr>
            <p:ph idx="1"/>
          </p:nvPr>
        </p:nvSpPr>
        <p:spPr/>
        <p:txBody>
          <a:bodyPr/>
          <a:lstStyle/>
          <a:p>
            <a:r>
              <a:rPr lang="en-US" dirty="0" smtClean="0"/>
              <a:t>Whether you are at home, in the community or at school there are “rules”  or laws that you need to follow.  </a:t>
            </a:r>
            <a:r>
              <a:rPr lang="en-US" dirty="0" smtClean="0">
                <a:solidFill>
                  <a:srgbClr val="FFFF00"/>
                </a:solidFill>
              </a:rPr>
              <a:t>Your student code of conduct in one such document of rules</a:t>
            </a:r>
            <a:r>
              <a:rPr lang="en-US" dirty="0" smtClean="0"/>
              <a:t> that you were given out at the beginning of the school year.  It lays out the policies and procedures of students, teachers and administration. Each party has to follow this set of rules or there are consequences that follow for not following the rules.  It makes it safer for everyone if people follow rules!</a:t>
            </a:r>
          </a:p>
          <a:p>
            <a:r>
              <a:rPr lang="en-US" dirty="0" smtClean="0"/>
              <a:t>Video </a:t>
            </a:r>
            <a:r>
              <a:rPr lang="en-US" dirty="0"/>
              <a:t>on rule of law: </a:t>
            </a:r>
            <a:r>
              <a:rPr lang="en-US" dirty="0">
                <a:hlinkClick r:id="rId2"/>
              </a:rPr>
              <a:t>https://</a:t>
            </a:r>
            <a:r>
              <a:rPr lang="en-US" dirty="0" smtClean="0">
                <a:hlinkClick r:id="rId2"/>
              </a:rPr>
              <a:t>www.youtube.com/watch?v=DEFB8WBIw5A</a:t>
            </a:r>
            <a:r>
              <a:rPr lang="en-US" dirty="0" smtClean="0"/>
              <a:t> </a:t>
            </a:r>
            <a:endParaRPr lang="en-US" dirty="0"/>
          </a:p>
        </p:txBody>
      </p:sp>
    </p:spTree>
    <p:extLst>
      <p:ext uri="{BB962C8B-B14F-4D97-AF65-F5344CB8AC3E}">
        <p14:creationId xmlns:p14="http://schemas.microsoft.com/office/powerpoint/2010/main" val="1326829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Democracies rely on the Rule of Law</a:t>
            </a:r>
            <a:endParaRPr lang="en-US" dirty="0"/>
          </a:p>
        </p:txBody>
      </p:sp>
      <p:sp>
        <p:nvSpPr>
          <p:cNvPr id="3" name="Content Placeholder 2"/>
          <p:cNvSpPr>
            <a:spLocks noGrp="1"/>
          </p:cNvSpPr>
          <p:nvPr>
            <p:ph idx="1"/>
          </p:nvPr>
        </p:nvSpPr>
        <p:spPr>
          <a:xfrm>
            <a:off x="680321" y="2430049"/>
            <a:ext cx="4931339" cy="3506140"/>
          </a:xfrm>
        </p:spPr>
        <p:txBody>
          <a:bodyPr/>
          <a:lstStyle/>
          <a:p>
            <a:r>
              <a:rPr lang="en-US" dirty="0" smtClean="0"/>
              <a:t>Laws are supreme!  This means that no matter who the person is, an ordinary person or a public official, everyone is treated equally under and before the law!</a:t>
            </a:r>
            <a:endParaRPr lang="en-US" dirty="0"/>
          </a:p>
        </p:txBody>
      </p:sp>
      <p:pic>
        <p:nvPicPr>
          <p:cNvPr id="1026" name="Picture 2" descr="Image result for rule of l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7251" y="2032685"/>
            <a:ext cx="6193120" cy="4644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023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law promotes a safer society for all!</a:t>
            </a:r>
            <a:endParaRPr lang="en-US" dirty="0"/>
          </a:p>
        </p:txBody>
      </p:sp>
      <p:sp>
        <p:nvSpPr>
          <p:cNvPr id="3" name="Content Placeholder 2"/>
          <p:cNvSpPr>
            <a:spLocks noGrp="1"/>
          </p:cNvSpPr>
          <p:nvPr>
            <p:ph idx="1"/>
          </p:nvPr>
        </p:nvSpPr>
        <p:spPr/>
        <p:txBody>
          <a:bodyPr/>
          <a:lstStyle/>
          <a:p>
            <a:pPr marL="0" indent="0">
              <a:buNone/>
            </a:pPr>
            <a:r>
              <a:rPr lang="en-US" dirty="0" smtClean="0"/>
              <a:t>Having a system of rules that apply equally to everyone, regardless of who the people are or the rolls they occupy, means that people can feel safe and know that they will be treated fairly when there are problems that have to be solved.</a:t>
            </a:r>
          </a:p>
          <a:p>
            <a:pPr>
              <a:buFontTx/>
              <a:buChar char="-"/>
            </a:pPr>
            <a:r>
              <a:rPr lang="en-US" dirty="0" smtClean="0">
                <a:solidFill>
                  <a:srgbClr val="FFFF00"/>
                </a:solidFill>
              </a:rPr>
              <a:t>Rule of law promotes security.</a:t>
            </a:r>
          </a:p>
          <a:p>
            <a:pPr>
              <a:buFontTx/>
              <a:buChar char="-"/>
            </a:pPr>
            <a:r>
              <a:rPr lang="en-US" dirty="0" smtClean="0">
                <a:solidFill>
                  <a:srgbClr val="FFFF00"/>
                </a:solidFill>
              </a:rPr>
              <a:t>Rule of law promotes fairness.</a:t>
            </a:r>
          </a:p>
          <a:p>
            <a:pPr>
              <a:buFontTx/>
              <a:buChar char="-"/>
            </a:pPr>
            <a:r>
              <a:rPr lang="en-US" dirty="0" smtClean="0">
                <a:solidFill>
                  <a:srgbClr val="FFFF00"/>
                </a:solidFill>
              </a:rPr>
              <a:t>Rule of law promotes predictability of behavior </a:t>
            </a:r>
            <a:r>
              <a:rPr lang="en-US" dirty="0" smtClean="0"/>
              <a:t>through a system of agreed laws that everyone must follow and an agreed system of consequences for not following these laws.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86065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has lots of examples of the rule of law!</a:t>
            </a:r>
            <a:endParaRPr lang="en-US" dirty="0"/>
          </a:p>
        </p:txBody>
      </p:sp>
      <p:sp>
        <p:nvSpPr>
          <p:cNvPr id="3" name="Content Placeholder 2"/>
          <p:cNvSpPr>
            <a:spLocks noGrp="1"/>
          </p:cNvSpPr>
          <p:nvPr>
            <p:ph idx="1"/>
          </p:nvPr>
        </p:nvSpPr>
        <p:spPr/>
        <p:txBody>
          <a:bodyPr/>
          <a:lstStyle/>
          <a:p>
            <a:r>
              <a:rPr lang="en-US" dirty="0" smtClean="0"/>
              <a:t>The United States constitution</a:t>
            </a:r>
          </a:p>
          <a:p>
            <a:r>
              <a:rPr lang="en-US" dirty="0" smtClean="0"/>
              <a:t>Concept of limited government</a:t>
            </a:r>
          </a:p>
          <a:p>
            <a:r>
              <a:rPr lang="en-US" dirty="0" smtClean="0"/>
              <a:t>Popular Sovereignty </a:t>
            </a:r>
          </a:p>
          <a:p>
            <a:r>
              <a:rPr lang="en-US" dirty="0" smtClean="0"/>
              <a:t>Checks and Balances</a:t>
            </a:r>
          </a:p>
          <a:p>
            <a:r>
              <a:rPr lang="en-US" dirty="0" smtClean="0"/>
              <a:t>Federalism</a:t>
            </a:r>
          </a:p>
          <a:p>
            <a:pPr marL="0" indent="0">
              <a:buNone/>
            </a:pPr>
            <a:endParaRPr lang="en-US" dirty="0" smtClean="0">
              <a:solidFill>
                <a:srgbClr val="FFFF00"/>
              </a:solidFill>
            </a:endParaRPr>
          </a:p>
          <a:p>
            <a:pPr marL="0" indent="0">
              <a:buNone/>
            </a:pPr>
            <a:r>
              <a:rPr lang="en-US" dirty="0" smtClean="0">
                <a:solidFill>
                  <a:srgbClr val="FFFF00"/>
                </a:solidFill>
              </a:rPr>
              <a:t>These are all examples of people following a set of agreed rules so that there can be relative peace and security in our society!!</a:t>
            </a:r>
            <a:endParaRPr lang="en-US" dirty="0">
              <a:solidFill>
                <a:srgbClr val="FFFF00"/>
              </a:solidFill>
            </a:endParaRPr>
          </a:p>
        </p:txBody>
      </p:sp>
    </p:spTree>
    <p:extLst>
      <p:ext uri="{BB962C8B-B14F-4D97-AF65-F5344CB8AC3E}">
        <p14:creationId xmlns:p14="http://schemas.microsoft.com/office/powerpoint/2010/main" val="1767923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Constitution</a:t>
            </a:r>
            <a:endParaRPr lang="en-US" dirty="0"/>
          </a:p>
        </p:txBody>
      </p:sp>
      <p:sp>
        <p:nvSpPr>
          <p:cNvPr id="3" name="Content Placeholder 2"/>
          <p:cNvSpPr>
            <a:spLocks noGrp="1"/>
          </p:cNvSpPr>
          <p:nvPr>
            <p:ph idx="1"/>
          </p:nvPr>
        </p:nvSpPr>
        <p:spPr>
          <a:xfrm>
            <a:off x="680322" y="2336873"/>
            <a:ext cx="5958474" cy="3599316"/>
          </a:xfrm>
        </p:spPr>
        <p:txBody>
          <a:bodyPr>
            <a:normAutofit fontScale="92500" lnSpcReduction="10000"/>
          </a:bodyPr>
          <a:lstStyle/>
          <a:p>
            <a:r>
              <a:rPr lang="en-US" b="1" dirty="0" smtClean="0">
                <a:solidFill>
                  <a:srgbClr val="FFFF00"/>
                </a:solidFill>
              </a:rPr>
              <a:t>It is the backbone of society.  </a:t>
            </a:r>
            <a:r>
              <a:rPr lang="en-US" dirty="0" smtClean="0"/>
              <a:t>It is the supreme law of the land. All laws made in the country must conform to this basic set of rules that were agreed to when the country was formed.  No matter what the law is, if it is a law on texting and driving…it must be able to stand up to a court challenge (freedom of speech).  But if you are texting and driving, you are not respecting the rights of others.  This means you may be making the rest of society unsafe.  If the courts agree, then a law against texting and driving would stand!</a:t>
            </a:r>
            <a:endParaRPr lang="en-US" dirty="0"/>
          </a:p>
        </p:txBody>
      </p:sp>
      <p:pic>
        <p:nvPicPr>
          <p:cNvPr id="4098" name="Picture 2" descr="Image result for us constit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4786" y="2660155"/>
            <a:ext cx="4529159"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20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Government</a:t>
            </a:r>
            <a:endParaRPr lang="en-US" dirty="0"/>
          </a:p>
        </p:txBody>
      </p:sp>
      <p:sp>
        <p:nvSpPr>
          <p:cNvPr id="3" name="Content Placeholder 2"/>
          <p:cNvSpPr>
            <a:spLocks noGrp="1"/>
          </p:cNvSpPr>
          <p:nvPr>
            <p:ph idx="1"/>
          </p:nvPr>
        </p:nvSpPr>
        <p:spPr/>
        <p:txBody>
          <a:bodyPr/>
          <a:lstStyle/>
          <a:p>
            <a:r>
              <a:rPr lang="en-US" dirty="0" smtClean="0"/>
              <a:t>Some people think this means that the government can’t pass laws to tell you what to do.  Well it can.  However, the idea of limited government actually means that </a:t>
            </a:r>
            <a:r>
              <a:rPr lang="en-US" i="1" dirty="0" smtClean="0">
                <a:solidFill>
                  <a:srgbClr val="FFFF00"/>
                </a:solidFill>
              </a:rPr>
              <a:t>the government does not, and should not, have absolute power over the people</a:t>
            </a:r>
            <a:r>
              <a:rPr lang="en-US" dirty="0" smtClean="0"/>
              <a:t>. It should only make the kinds of laws that people want, and nothing more.</a:t>
            </a:r>
            <a:endParaRPr lang="en-US" dirty="0"/>
          </a:p>
        </p:txBody>
      </p:sp>
      <p:pic>
        <p:nvPicPr>
          <p:cNvPr id="5122" name="Picture 2" descr="Image result for limited gover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6841" y="4136531"/>
            <a:ext cx="5060820" cy="2473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298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Sovereignty!</a:t>
            </a:r>
            <a:endParaRPr lang="en-US" dirty="0"/>
          </a:p>
        </p:txBody>
      </p:sp>
      <p:sp>
        <p:nvSpPr>
          <p:cNvPr id="3" name="Content Placeholder 2"/>
          <p:cNvSpPr>
            <a:spLocks noGrp="1"/>
          </p:cNvSpPr>
          <p:nvPr>
            <p:ph idx="1"/>
          </p:nvPr>
        </p:nvSpPr>
        <p:spPr>
          <a:xfrm>
            <a:off x="342118" y="2098879"/>
            <a:ext cx="4630715" cy="3599316"/>
          </a:xfrm>
        </p:spPr>
        <p:txBody>
          <a:bodyPr/>
          <a:lstStyle/>
          <a:p>
            <a:r>
              <a:rPr lang="en-US" dirty="0" smtClean="0"/>
              <a:t>Popular sovereignty means that the people have the ultimate right to rule the county and not an absolute ruler.  </a:t>
            </a:r>
            <a:endParaRPr lang="en-US" dirty="0"/>
          </a:p>
        </p:txBody>
      </p:sp>
      <p:pic>
        <p:nvPicPr>
          <p:cNvPr id="2050" name="Picture 2" descr="Image result for popular sovereign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4397" y="1968477"/>
            <a:ext cx="3489499" cy="328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831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a:xfrm>
            <a:off x="680321" y="2336873"/>
            <a:ext cx="5645323" cy="3599316"/>
          </a:xfrm>
        </p:spPr>
        <p:txBody>
          <a:bodyPr>
            <a:normAutofit fontScale="92500" lnSpcReduction="10000"/>
          </a:bodyPr>
          <a:lstStyle/>
          <a:p>
            <a:r>
              <a:rPr lang="en-US" dirty="0" smtClean="0"/>
              <a:t>Checks and balances are an important part of making sure </a:t>
            </a:r>
            <a:r>
              <a:rPr lang="en-US" i="1" dirty="0" smtClean="0">
                <a:solidFill>
                  <a:srgbClr val="FFFF00"/>
                </a:solidFill>
              </a:rPr>
              <a:t>that people in privileged positions in society, follow the rule of law! </a:t>
            </a:r>
            <a:r>
              <a:rPr lang="en-US" dirty="0" smtClean="0"/>
              <a:t> When people get a taste of power, sometimes that power can go to their heads, after all, they are human!  To try and limit people from abusing their power and no obeying the rule of law, the American system of government built in its own checks and balances so that that everyone in government would play by the rules!</a:t>
            </a:r>
            <a:endParaRPr lang="en-US" dirty="0"/>
          </a:p>
        </p:txBody>
      </p:sp>
      <p:pic>
        <p:nvPicPr>
          <p:cNvPr id="3074" name="Picture 2" descr="Image result for checks and balan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3014" y="1834166"/>
            <a:ext cx="5740660" cy="4305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776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between the States and Washington DC!</a:t>
            </a:r>
            <a:endParaRPr lang="en-US" dirty="0"/>
          </a:p>
        </p:txBody>
      </p:sp>
      <p:pic>
        <p:nvPicPr>
          <p:cNvPr id="6146" name="Picture 2" descr="Image result for federalis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8654" y="1440494"/>
            <a:ext cx="4164590" cy="232984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federal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1712" y="4076286"/>
            <a:ext cx="3038475" cy="2286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02081" y="2404996"/>
            <a:ext cx="6413327" cy="3477875"/>
          </a:xfrm>
          <a:prstGeom prst="rect">
            <a:avLst/>
          </a:prstGeom>
          <a:noFill/>
        </p:spPr>
        <p:txBody>
          <a:bodyPr wrap="square" rtlCol="0">
            <a:spAutoFit/>
          </a:bodyPr>
          <a:lstStyle/>
          <a:p>
            <a:r>
              <a:rPr lang="en-US" sz="2000" dirty="0" smtClean="0">
                <a:solidFill>
                  <a:srgbClr val="FFFF00"/>
                </a:solidFill>
              </a:rPr>
              <a:t>Federalism is another form of the rule of law! </a:t>
            </a:r>
            <a:r>
              <a:rPr lang="en-US" sz="2000" dirty="0" smtClean="0"/>
              <a:t>It was built into the US constitution.  This meant that both the state and federal governments would share powers.  This would allow the country to be able to deal with issues related to the defense and welfare of the whole nation, while the states dealt with more local issues of the people in their own respective states.  </a:t>
            </a:r>
            <a:r>
              <a:rPr lang="en-US" sz="2000" i="1" dirty="0" smtClean="0">
                <a:solidFill>
                  <a:srgbClr val="FFFF00"/>
                </a:solidFill>
              </a:rPr>
              <a:t>By working together and stating what powers belonged to the federal and state governments, a set of rules were put into place.  If there were disagreements, they could be settled by the courts!</a:t>
            </a:r>
            <a:endParaRPr lang="en-US" sz="2000" i="1" dirty="0">
              <a:solidFill>
                <a:srgbClr val="FFFF00"/>
              </a:solidFill>
            </a:endParaRPr>
          </a:p>
        </p:txBody>
      </p:sp>
    </p:spTree>
    <p:extLst>
      <p:ext uri="{BB962C8B-B14F-4D97-AF65-F5344CB8AC3E}">
        <p14:creationId xmlns:p14="http://schemas.microsoft.com/office/powerpoint/2010/main" val="1883157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876</TotalTime>
  <Words>721</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Rule of Law</vt:lpstr>
      <vt:lpstr>Democracies rely on the Rule of Law</vt:lpstr>
      <vt:lpstr>Rule of law promotes a safer society for all!</vt:lpstr>
      <vt:lpstr>The United States has lots of examples of the rule of law!</vt:lpstr>
      <vt:lpstr>United States Constitution</vt:lpstr>
      <vt:lpstr>Limited Government</vt:lpstr>
      <vt:lpstr>Popular Sovereignty!</vt:lpstr>
      <vt:lpstr>Checks and Balances</vt:lpstr>
      <vt:lpstr>Federalism between the States and Washington DC!</vt:lpstr>
      <vt:lpstr>The Rule of Law is in everything you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of Law</dc:title>
  <dc:creator>Mac Isaac, Denis</dc:creator>
  <cp:lastModifiedBy>Mac Isaac, Denis</cp:lastModifiedBy>
  <cp:revision>14</cp:revision>
  <dcterms:created xsi:type="dcterms:W3CDTF">2018-08-25T18:42:23Z</dcterms:created>
  <dcterms:modified xsi:type="dcterms:W3CDTF">2018-08-31T19:34:32Z</dcterms:modified>
</cp:coreProperties>
</file>