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2" r:id="rId7"/>
    <p:sldId id="260" r:id="rId8"/>
    <p:sldId id="263" r:id="rId9"/>
    <p:sldId id="264" r:id="rId10"/>
    <p:sldId id="265" r:id="rId11"/>
    <p:sldId id="266"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62"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9/8/2018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9/8/2018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Opinion, the Media and Influencing Government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6134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stations do I watch?  What websites do I read? How do I know I’m just getting the news?</a:t>
            </a:r>
            <a:endParaRPr lang="en-CA" dirty="0"/>
          </a:p>
        </p:txBody>
      </p:sp>
      <p:sp>
        <p:nvSpPr>
          <p:cNvPr id="3" name="Content Placeholder 2"/>
          <p:cNvSpPr>
            <a:spLocks noGrp="1"/>
          </p:cNvSpPr>
          <p:nvPr>
            <p:ph idx="1"/>
          </p:nvPr>
        </p:nvSpPr>
        <p:spPr/>
        <p:txBody>
          <a:bodyPr>
            <a:normAutofit fontScale="92500"/>
          </a:bodyPr>
          <a:lstStyle/>
          <a:p>
            <a:pPr marL="457200" indent="-457200">
              <a:buAutoNum type="arabicPeriod"/>
            </a:pPr>
            <a:r>
              <a:rPr lang="en-CA" dirty="0" smtClean="0">
                <a:solidFill>
                  <a:srgbClr val="FFFF00"/>
                </a:solidFill>
              </a:rPr>
              <a:t>Variety</a:t>
            </a:r>
            <a:r>
              <a:rPr lang="en-CA" dirty="0" smtClean="0"/>
              <a:t>- The best approach is watching a variety of news sources. If you know that one station is biased one way, and another station “the other way”…watch them both! Watching both of them may give you the two sides of the story and then you can make up your own mind.</a:t>
            </a:r>
          </a:p>
          <a:p>
            <a:pPr marL="457200" indent="-457200">
              <a:buAutoNum type="arabicPeriod"/>
            </a:pPr>
            <a:r>
              <a:rPr lang="en-CA" dirty="0" smtClean="0">
                <a:solidFill>
                  <a:srgbClr val="FFFF00"/>
                </a:solidFill>
              </a:rPr>
              <a:t>Public Based Media</a:t>
            </a:r>
            <a:r>
              <a:rPr lang="en-CA" dirty="0" smtClean="0"/>
              <a:t>:  Public based media are a second best source.  The reason, they aren’t controlled by profit.  In democratic countries like the United States, legislators brought these stations into being because they serve some form of the public good.  They are also charged with giving both sides of an issue, not just one. That means that stories will be more “balanced” and those from private based media. </a:t>
            </a:r>
            <a:endParaRPr lang="en-CA" dirty="0"/>
          </a:p>
        </p:txBody>
      </p:sp>
      <p:pic>
        <p:nvPicPr>
          <p:cNvPr id="4098" name="Picture 2" descr="Image result for public broadcasters in the 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499" y="113844"/>
            <a:ext cx="2352675" cy="19716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ublic broadcasters in the 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4563" y="3756250"/>
            <a:ext cx="2033611" cy="15252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370137" y="5742105"/>
            <a:ext cx="2735263" cy="890874"/>
          </a:xfrm>
          <a:prstGeom prst="rect">
            <a:avLst/>
          </a:prstGeom>
        </p:spPr>
      </p:pic>
    </p:spTree>
    <p:extLst>
      <p:ext uri="{BB962C8B-B14F-4D97-AF65-F5344CB8AC3E}">
        <p14:creationId xmlns:p14="http://schemas.microsoft.com/office/powerpoint/2010/main" val="1961296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“Fake News”, Libel, Slander and Protecting the Freedom of the Press</a:t>
            </a:r>
            <a:endParaRPr lang="en-CA" dirty="0"/>
          </a:p>
        </p:txBody>
      </p:sp>
      <p:sp>
        <p:nvSpPr>
          <p:cNvPr id="3" name="Content Placeholder 2"/>
          <p:cNvSpPr>
            <a:spLocks noGrp="1"/>
          </p:cNvSpPr>
          <p:nvPr>
            <p:ph idx="1"/>
          </p:nvPr>
        </p:nvSpPr>
        <p:spPr/>
        <p:txBody>
          <a:bodyPr>
            <a:normAutofit fontScale="85000" lnSpcReduction="20000"/>
          </a:bodyPr>
          <a:lstStyle/>
          <a:p>
            <a:pPr marL="0" indent="0">
              <a:buNone/>
            </a:pPr>
            <a:r>
              <a:rPr lang="en-CA" dirty="0" smtClean="0"/>
              <a:t>The framers of the constitution saw a need for a free press in a democratic society.  They felt that without a watch dog on politicians, society would not remain a democracy! However, with today’s trend of the phrase “fake news”…</a:t>
            </a:r>
            <a:r>
              <a:rPr lang="en-CA" i="1" dirty="0" smtClean="0">
                <a:solidFill>
                  <a:srgbClr val="FFFF00"/>
                </a:solidFill>
              </a:rPr>
              <a:t>remember…there are laws against publishing any material that is untrue and which may damage people or company brands</a:t>
            </a:r>
            <a:r>
              <a:rPr lang="en-CA" dirty="0" smtClean="0"/>
              <a:t>.  So if you think the news may be false or untrue, remember to ask yourself the question: “has this corporation or company been sued for libel or slander?” If so, consider getting your news from another source. </a:t>
            </a:r>
          </a:p>
          <a:p>
            <a:pPr marL="0" indent="0">
              <a:buNone/>
            </a:pPr>
            <a:endParaRPr lang="en-CA" dirty="0"/>
          </a:p>
          <a:p>
            <a:pPr marL="0" indent="0">
              <a:buNone/>
            </a:pPr>
            <a:r>
              <a:rPr lang="en-CA" dirty="0" smtClean="0">
                <a:solidFill>
                  <a:srgbClr val="FFFF00"/>
                </a:solidFill>
              </a:rPr>
              <a:t>Libel and Slander Laws:</a:t>
            </a:r>
            <a:r>
              <a:rPr lang="en-CA" dirty="0" smtClean="0"/>
              <a:t> The US government will not and cannot punish people or corporations that publish news stories that are embarrassing or damaging if they are true, only if they are found to be untrue! This allows corporations and individuals the protection they need against people, companies, and government agencies who knowingly publish anything without checking to see if the story is real or “fake”. </a:t>
            </a:r>
            <a:endParaRPr lang="en-CA" dirty="0"/>
          </a:p>
        </p:txBody>
      </p:sp>
    </p:spTree>
    <p:extLst>
      <p:ext uri="{BB962C8B-B14F-4D97-AF65-F5344CB8AC3E}">
        <p14:creationId xmlns:p14="http://schemas.microsoft.com/office/powerpoint/2010/main" val="121188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Sphere, Public Agenda and Public Policy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The public sphere </a:t>
            </a:r>
            <a:r>
              <a:rPr lang="en-US" dirty="0" smtClean="0"/>
              <a:t>is where people talk about issues. It can be anywhere such as at the local coffee shop or restaurant to the local news media.</a:t>
            </a:r>
          </a:p>
          <a:p>
            <a:r>
              <a:rPr lang="en-US" dirty="0" smtClean="0">
                <a:solidFill>
                  <a:srgbClr val="FFFF00"/>
                </a:solidFill>
              </a:rPr>
              <a:t>Public Agenda </a:t>
            </a:r>
            <a:r>
              <a:rPr lang="en-US" dirty="0" smtClean="0"/>
              <a:t>is created by the public sphere and it happens when the public largely talks about a few important issues that come up all the time in public discussions. It becomes like a “to do list” such as fixing healthcare or deciding who the next president should be.</a:t>
            </a:r>
          </a:p>
          <a:p>
            <a:r>
              <a:rPr lang="en-US" dirty="0" smtClean="0">
                <a:solidFill>
                  <a:srgbClr val="FFFF00"/>
                </a:solidFill>
              </a:rPr>
              <a:t>Public policy </a:t>
            </a:r>
            <a:r>
              <a:rPr lang="en-US" dirty="0" smtClean="0"/>
              <a:t>is what happens after the government has heard from all important groups, such as the public itself, interest groups and even what is coming out in the media.  Public policy is what the government officially does to deal with a particular issue that the public wants </a:t>
            </a:r>
            <a:r>
              <a:rPr lang="en-US" dirty="0" err="1" smtClean="0"/>
              <a:t>dealth</a:t>
            </a:r>
            <a:r>
              <a:rPr lang="en-US" dirty="0" smtClean="0"/>
              <a:t> with.  Example: fixing healthcare. </a:t>
            </a:r>
            <a:endParaRPr lang="en-US" dirty="0"/>
          </a:p>
        </p:txBody>
      </p:sp>
    </p:spTree>
    <p:extLst>
      <p:ext uri="{BB962C8B-B14F-4D97-AF65-F5344CB8AC3E}">
        <p14:creationId xmlns:p14="http://schemas.microsoft.com/office/powerpoint/2010/main" val="3973607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Opinion</a:t>
            </a:r>
            <a:r>
              <a:rPr lang="en-US" dirty="0"/>
              <a:t> </a:t>
            </a:r>
            <a:r>
              <a:rPr lang="en-US" dirty="0" smtClean="0"/>
              <a:t>and the Government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already know that in a democracy, the government is responsible to the needs of the people, or at least, it should be.  But how does the government know what the people want?  There are a few ways the government, the Congress and the President, find out. Here are just a few ways:</a:t>
            </a:r>
          </a:p>
          <a:p>
            <a:r>
              <a:rPr lang="en-US" dirty="0" smtClean="0">
                <a:solidFill>
                  <a:srgbClr val="FFFF00"/>
                </a:solidFill>
              </a:rPr>
              <a:t>Public Opinion Polls- </a:t>
            </a:r>
            <a:r>
              <a:rPr lang="en-US" dirty="0" smtClean="0"/>
              <a:t>Everyday there are many different organizations and universities doing research into what is important to the public.   Sometimes they will survey a group of people on an issue that the organization feels may be important.  When the survey is complete, often they are released for the public to view.  These surveys are on everything from gun control whether or not people should eat partially cooked steak!  You name it, someone has done a survey on it.  This information is then used by politicians to get ideas on what the public cares about.</a:t>
            </a:r>
          </a:p>
          <a:p>
            <a:endParaRPr lang="en-US" dirty="0"/>
          </a:p>
        </p:txBody>
      </p:sp>
    </p:spTree>
    <p:extLst>
      <p:ext uri="{BB962C8B-B14F-4D97-AF65-F5344CB8AC3E}">
        <p14:creationId xmlns:p14="http://schemas.microsoft.com/office/powerpoint/2010/main" val="1225277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Pros and Cons of Opinion Polls:</a:t>
            </a:r>
            <a:endParaRPr lang="en-CA" dirty="0"/>
          </a:p>
        </p:txBody>
      </p:sp>
      <p:sp>
        <p:nvSpPr>
          <p:cNvPr id="3" name="Content Placeholder 2"/>
          <p:cNvSpPr>
            <a:spLocks noGrp="1"/>
          </p:cNvSpPr>
          <p:nvPr>
            <p:ph idx="1"/>
          </p:nvPr>
        </p:nvSpPr>
        <p:spPr/>
        <p:txBody>
          <a:bodyPr>
            <a:normAutofit fontScale="92500"/>
          </a:bodyPr>
          <a:lstStyle/>
          <a:p>
            <a:r>
              <a:rPr lang="en-CA" dirty="0" smtClean="0">
                <a:solidFill>
                  <a:srgbClr val="FFFF00"/>
                </a:solidFill>
              </a:rPr>
              <a:t>Pros</a:t>
            </a:r>
            <a:r>
              <a:rPr lang="en-CA" dirty="0" smtClean="0"/>
              <a:t>- Some people believe that opinion polls are important because they tell the politicians what people think about certain issues.  If the politicians are listening, they can then give the public what they want on a certain issue.  This way, public opinion polls can have a direct link to how politicians make their decisions.</a:t>
            </a:r>
          </a:p>
          <a:p>
            <a:r>
              <a:rPr lang="en-CA" dirty="0" smtClean="0">
                <a:solidFill>
                  <a:srgbClr val="FFFF00"/>
                </a:solidFill>
              </a:rPr>
              <a:t>Cons</a:t>
            </a:r>
            <a:r>
              <a:rPr lang="en-CA" dirty="0" smtClean="0"/>
              <a:t>- Some people however, believe that politicians will use these polls to tell people what they want to hear during election times and not necessarily do what they want when the election is over.  Other people feel that opinion polls cause the public to vote or not to vote at election time.  If they think the “other guy” is winning, then some people may just not bother to show up at the polls and cast a vote. </a:t>
            </a:r>
            <a:endParaRPr lang="en-CA" dirty="0"/>
          </a:p>
        </p:txBody>
      </p:sp>
    </p:spTree>
    <p:extLst>
      <p:ext uri="{BB962C8B-B14F-4D97-AF65-F5344CB8AC3E}">
        <p14:creationId xmlns:p14="http://schemas.microsoft.com/office/powerpoint/2010/main" val="4118459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People’s personal Backgrounds and the Media:</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Personal Backgrounds of different ethnic groups.</a:t>
            </a:r>
            <a:r>
              <a:rPr lang="en-US" dirty="0" smtClean="0"/>
              <a:t>  America is made up of 310 million people.  That’s a lot of different points of view on just about every topic imaginable.  It is also from people from very different regions of the country.  These people come from different cultural backgrounds and therefore have very different opinions on what is and what is not important to them.</a:t>
            </a:r>
          </a:p>
          <a:p>
            <a:r>
              <a:rPr lang="en-US" dirty="0" smtClean="0">
                <a:solidFill>
                  <a:srgbClr val="FFFF00"/>
                </a:solidFill>
              </a:rPr>
              <a:t>The Mass Media</a:t>
            </a:r>
            <a:r>
              <a:rPr lang="en-US" dirty="0" smtClean="0"/>
              <a:t>.  News organizations control almost everything you hear. Those news organizations are also controlled and owned by private individuals who hold their own views.  Therefore, the big media stations have a large influence over what people hear and believe to be true!</a:t>
            </a:r>
            <a:endParaRPr lang="en-US" dirty="0"/>
          </a:p>
        </p:txBody>
      </p:sp>
      <p:pic>
        <p:nvPicPr>
          <p:cNvPr id="7" name="Picture 6"/>
          <p:cNvPicPr>
            <a:picLocks noChangeAspect="1"/>
          </p:cNvPicPr>
          <p:nvPr/>
        </p:nvPicPr>
        <p:blipFill>
          <a:blip r:embed="rId2"/>
          <a:stretch>
            <a:fillRect/>
          </a:stretch>
        </p:blipFill>
        <p:spPr>
          <a:xfrm>
            <a:off x="8990842" y="301940"/>
            <a:ext cx="2968668" cy="1783579"/>
          </a:xfrm>
          <a:prstGeom prst="rect">
            <a:avLst/>
          </a:prstGeom>
        </p:spPr>
      </p:pic>
    </p:spTree>
    <p:extLst>
      <p:ext uri="{BB962C8B-B14F-4D97-AF65-F5344CB8AC3E}">
        <p14:creationId xmlns:p14="http://schemas.microsoft.com/office/powerpoint/2010/main" val="325567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groups and the government:</a:t>
            </a:r>
            <a:endParaRPr lang="en-US" dirty="0"/>
          </a:p>
        </p:txBody>
      </p:sp>
      <p:sp>
        <p:nvSpPr>
          <p:cNvPr id="3" name="Content Placeholder 2"/>
          <p:cNvSpPr>
            <a:spLocks noGrp="1"/>
          </p:cNvSpPr>
          <p:nvPr>
            <p:ph idx="1"/>
          </p:nvPr>
        </p:nvSpPr>
        <p:spPr/>
        <p:txBody>
          <a:bodyPr/>
          <a:lstStyle/>
          <a:p>
            <a:r>
              <a:rPr lang="en-US" dirty="0" smtClean="0">
                <a:solidFill>
                  <a:srgbClr val="FFFF00"/>
                </a:solidFill>
              </a:rPr>
              <a:t>Interest Groups</a:t>
            </a:r>
            <a:r>
              <a:rPr lang="en-US" dirty="0" smtClean="0"/>
              <a:t>- Just like people, there are groups of individuals who share a common goal.  This goal is to get public officials to listen to them and to pass laws that benefit the group’s interests.  These organizations are called interest groups and many of them have a lot of money and are able to influence what the politicians say and do!</a:t>
            </a:r>
            <a:endParaRPr lang="en-US" dirty="0"/>
          </a:p>
        </p:txBody>
      </p:sp>
      <p:pic>
        <p:nvPicPr>
          <p:cNvPr id="2050" name="Picture 2" descr="Image result for interest grou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920" y="4080680"/>
            <a:ext cx="6176680" cy="257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56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932" y="94955"/>
            <a:ext cx="3492500" cy="20794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The Government, the Media and You</a:t>
            </a:r>
            <a:endParaRPr lang="en-CA" dirty="0"/>
          </a:p>
        </p:txBody>
      </p:sp>
      <p:sp>
        <p:nvSpPr>
          <p:cNvPr id="3" name="Content Placeholder 2"/>
          <p:cNvSpPr>
            <a:spLocks noGrp="1"/>
          </p:cNvSpPr>
          <p:nvPr>
            <p:ph idx="1"/>
          </p:nvPr>
        </p:nvSpPr>
        <p:spPr/>
        <p:txBody>
          <a:bodyPr>
            <a:normAutofit fontScale="85000" lnSpcReduction="20000"/>
          </a:bodyPr>
          <a:lstStyle/>
          <a:p>
            <a:pPr marL="0" indent="0">
              <a:buNone/>
            </a:pPr>
            <a:r>
              <a:rPr lang="en-CA" dirty="0" smtClean="0"/>
              <a:t>So as you can see, </a:t>
            </a:r>
            <a:r>
              <a:rPr lang="en-CA" i="1" dirty="0" smtClean="0"/>
              <a:t>there are four main ways that politicians get the information they need about what the public is concerned about</a:t>
            </a:r>
            <a:r>
              <a:rPr lang="en-CA" dirty="0" smtClean="0"/>
              <a:t>; </a:t>
            </a:r>
            <a:endParaRPr lang="en-CA" dirty="0" smtClean="0"/>
          </a:p>
          <a:p>
            <a:pPr>
              <a:buFontTx/>
              <a:buChar char="-"/>
            </a:pPr>
            <a:r>
              <a:rPr lang="en-CA" dirty="0" smtClean="0"/>
              <a:t>opinion </a:t>
            </a:r>
            <a:r>
              <a:rPr lang="en-CA" dirty="0" smtClean="0"/>
              <a:t>polls</a:t>
            </a:r>
            <a:r>
              <a:rPr lang="en-CA" dirty="0" smtClean="0"/>
              <a:t>,</a:t>
            </a:r>
          </a:p>
          <a:p>
            <a:pPr>
              <a:buFontTx/>
              <a:buChar char="-"/>
            </a:pPr>
            <a:r>
              <a:rPr lang="en-CA" dirty="0" smtClean="0"/>
              <a:t>views </a:t>
            </a:r>
            <a:r>
              <a:rPr lang="en-CA" dirty="0" smtClean="0"/>
              <a:t>of different groups within the population, </a:t>
            </a:r>
            <a:endParaRPr lang="en-CA" dirty="0" smtClean="0"/>
          </a:p>
          <a:p>
            <a:pPr>
              <a:buFontTx/>
              <a:buChar char="-"/>
            </a:pPr>
            <a:r>
              <a:rPr lang="en-CA" dirty="0" smtClean="0"/>
              <a:t>the </a:t>
            </a:r>
            <a:r>
              <a:rPr lang="en-CA" dirty="0" smtClean="0"/>
              <a:t>media, </a:t>
            </a:r>
            <a:endParaRPr lang="en-CA" dirty="0" smtClean="0"/>
          </a:p>
          <a:p>
            <a:pPr>
              <a:buFontTx/>
              <a:buChar char="-"/>
            </a:pPr>
            <a:r>
              <a:rPr lang="en-CA" dirty="0" smtClean="0"/>
              <a:t>and </a:t>
            </a:r>
            <a:r>
              <a:rPr lang="en-CA" dirty="0" smtClean="0"/>
              <a:t>from interest groups. </a:t>
            </a:r>
            <a:endParaRPr lang="en-CA" dirty="0"/>
          </a:p>
          <a:p>
            <a:pPr marL="0" indent="0">
              <a:buNone/>
            </a:pPr>
            <a:r>
              <a:rPr lang="en-CA" dirty="0" smtClean="0"/>
              <a:t>However</a:t>
            </a:r>
            <a:r>
              <a:rPr lang="en-CA" dirty="0" smtClean="0"/>
              <a:t>, the most powerful one of them all is </a:t>
            </a:r>
            <a:r>
              <a:rPr lang="en-CA" b="1" i="1" dirty="0" smtClean="0">
                <a:solidFill>
                  <a:srgbClr val="FFFF00"/>
                </a:solidFill>
              </a:rPr>
              <a:t>the media</a:t>
            </a:r>
            <a:r>
              <a:rPr lang="en-CA" dirty="0" smtClean="0"/>
              <a:t>.  With so many different platforms today to get your message out. It can be difficult to determine which one is the best source for news.  The best approach is a variety.  However, beware that the media does much more than report the news.  For many people in the USA, the media brand itself “is the news” and that can be very dangerous for a democracy.  Can you think of how this might be true</a:t>
            </a:r>
            <a:r>
              <a:rPr lang="en-CA" dirty="0" smtClean="0"/>
              <a:t>?</a:t>
            </a:r>
            <a:endParaRPr lang="en-CA" dirty="0"/>
          </a:p>
        </p:txBody>
      </p:sp>
    </p:spTree>
    <p:extLst>
      <p:ext uri="{BB962C8B-B14F-4D97-AF65-F5344CB8AC3E}">
        <p14:creationId xmlns:p14="http://schemas.microsoft.com/office/powerpoint/2010/main" val="156059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Media and Democracy</a:t>
            </a:r>
            <a:endParaRPr lang="en-US" dirty="0"/>
          </a:p>
        </p:txBody>
      </p:sp>
      <p:sp>
        <p:nvSpPr>
          <p:cNvPr id="3" name="Content Placeholder 2"/>
          <p:cNvSpPr>
            <a:spLocks noGrp="1"/>
          </p:cNvSpPr>
          <p:nvPr>
            <p:ph idx="1"/>
          </p:nvPr>
        </p:nvSpPr>
        <p:spPr/>
        <p:txBody>
          <a:bodyPr/>
          <a:lstStyle/>
          <a:p>
            <a:pPr marL="0" indent="0">
              <a:buNone/>
            </a:pPr>
            <a:r>
              <a:rPr lang="en-US" dirty="0" smtClean="0"/>
              <a:t>The Media’s traditional role has been that of a </a:t>
            </a:r>
            <a:r>
              <a:rPr lang="en-US" b="1" i="1" u="sng" dirty="0" smtClean="0">
                <a:solidFill>
                  <a:srgbClr val="FFFF00"/>
                </a:solidFill>
              </a:rPr>
              <a:t>watch dog</a:t>
            </a:r>
            <a:r>
              <a:rPr lang="en-US" dirty="0" smtClean="0"/>
              <a:t>.  That means, the media, in a democracy is supposed to be the voice of the people between election times.  The media’s </a:t>
            </a:r>
            <a:r>
              <a:rPr lang="en-US" dirty="0" smtClean="0"/>
              <a:t>traditional </a:t>
            </a:r>
            <a:r>
              <a:rPr lang="en-US" dirty="0" smtClean="0"/>
              <a:t>role is to find out the true story about what the government </a:t>
            </a:r>
            <a:r>
              <a:rPr lang="en-US" dirty="0" smtClean="0"/>
              <a:t>is</a:t>
            </a:r>
            <a:r>
              <a:rPr lang="en-US" dirty="0" smtClean="0"/>
              <a:t> </a:t>
            </a:r>
            <a:r>
              <a:rPr lang="en-US" dirty="0" smtClean="0"/>
              <a:t>doing on a variety of issues.  This would then act as a check on the government and would ensure that political figures would not be able to abuse their power.  In America, protecting the media’s traditional roll as a watch dog has been very important.  The framers of the constitution even made protecting the press, so important that it became part of </a:t>
            </a:r>
            <a:r>
              <a:rPr lang="en-US" i="1" dirty="0" smtClean="0">
                <a:solidFill>
                  <a:srgbClr val="FFFF00"/>
                </a:solidFill>
              </a:rPr>
              <a:t>the very first </a:t>
            </a:r>
            <a:r>
              <a:rPr lang="en-US" i="1" dirty="0" smtClean="0">
                <a:solidFill>
                  <a:srgbClr val="FFFF00"/>
                </a:solidFill>
              </a:rPr>
              <a:t>amendment to the US Constitution!</a:t>
            </a:r>
            <a:endParaRPr lang="en-US" i="1" dirty="0" smtClean="0">
              <a:solidFill>
                <a:srgbClr val="FFFF00"/>
              </a:solidFill>
            </a:endParaRPr>
          </a:p>
          <a:p>
            <a:endParaRPr lang="en-US" i="1" dirty="0" smtClean="0">
              <a:solidFill>
                <a:srgbClr val="FFFF00"/>
              </a:solidFill>
            </a:endParaRPr>
          </a:p>
        </p:txBody>
      </p:sp>
      <p:pic>
        <p:nvPicPr>
          <p:cNvPr id="4" name="Picture 3"/>
          <p:cNvPicPr>
            <a:picLocks noChangeAspect="1"/>
          </p:cNvPicPr>
          <p:nvPr/>
        </p:nvPicPr>
        <p:blipFill>
          <a:blip r:embed="rId2"/>
          <a:stretch>
            <a:fillRect/>
          </a:stretch>
        </p:blipFill>
        <p:spPr>
          <a:xfrm>
            <a:off x="9320709" y="186562"/>
            <a:ext cx="2690234" cy="2214270"/>
          </a:xfrm>
          <a:prstGeom prst="rect">
            <a:avLst/>
          </a:prstGeom>
        </p:spPr>
      </p:pic>
    </p:spTree>
    <p:extLst>
      <p:ext uri="{BB962C8B-B14F-4D97-AF65-F5344CB8AC3E}">
        <p14:creationId xmlns:p14="http://schemas.microsoft.com/office/powerpoint/2010/main" val="1776319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Mainstream Media: News “maker”</a:t>
            </a:r>
            <a:endParaRPr lang="en-CA" dirty="0"/>
          </a:p>
        </p:txBody>
      </p:sp>
      <p:pic>
        <p:nvPicPr>
          <p:cNvPr id="3074" name="Picture 2" descr="Image result for mass corporations and free speech carto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7251" y="1834166"/>
            <a:ext cx="6591300" cy="41014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100" y="1834166"/>
            <a:ext cx="4622800" cy="4893647"/>
          </a:xfrm>
          <a:prstGeom prst="rect">
            <a:avLst/>
          </a:prstGeom>
          <a:noFill/>
        </p:spPr>
        <p:txBody>
          <a:bodyPr wrap="square" rtlCol="0">
            <a:spAutoFit/>
          </a:bodyPr>
          <a:lstStyle/>
          <a:p>
            <a:r>
              <a:rPr lang="en-CA" sz="2400" dirty="0" smtClean="0"/>
              <a:t>Today, most of the media outlets are private. That means they need to make a profit.  That also means that station managers will decide what topics should make the news and in many cases, what </a:t>
            </a:r>
            <a:r>
              <a:rPr lang="en-CA" sz="2400" i="1" u="sng" dirty="0" smtClean="0"/>
              <a:t>side </a:t>
            </a:r>
            <a:r>
              <a:rPr lang="en-CA" sz="2400" dirty="0" smtClean="0"/>
              <a:t>of the story to tell the viewers.  As you can see here, what problems can come from having powerful private media corporations controlling what you hear every day?</a:t>
            </a:r>
            <a:endParaRPr lang="en-CA" sz="2400" dirty="0"/>
          </a:p>
        </p:txBody>
      </p:sp>
    </p:spTree>
    <p:extLst>
      <p:ext uri="{BB962C8B-B14F-4D97-AF65-F5344CB8AC3E}">
        <p14:creationId xmlns:p14="http://schemas.microsoft.com/office/powerpoint/2010/main" val="3935314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Problems with today’s mass media</a:t>
            </a:r>
            <a:endParaRPr lang="en-CA" dirty="0"/>
          </a:p>
        </p:txBody>
      </p:sp>
      <p:sp>
        <p:nvSpPr>
          <p:cNvPr id="3" name="Content Placeholder 2"/>
          <p:cNvSpPr>
            <a:spLocks noGrp="1"/>
          </p:cNvSpPr>
          <p:nvPr>
            <p:ph idx="1"/>
          </p:nvPr>
        </p:nvSpPr>
        <p:spPr/>
        <p:txBody>
          <a:bodyPr>
            <a:normAutofit fontScale="92500" lnSpcReduction="20000"/>
          </a:bodyPr>
          <a:lstStyle/>
          <a:p>
            <a:pPr marL="457200" indent="-457200">
              <a:buAutoNum type="arabicPeriod"/>
            </a:pPr>
            <a:r>
              <a:rPr lang="en-CA" dirty="0" smtClean="0">
                <a:solidFill>
                  <a:srgbClr val="FFFF00"/>
                </a:solidFill>
              </a:rPr>
              <a:t>Profit drives the news.  </a:t>
            </a:r>
            <a:r>
              <a:rPr lang="en-CA" dirty="0" smtClean="0"/>
              <a:t>If the news station is private, than making money is the main focus.  What makes money?  Whatever the people will watch.  If it’s terrifying, if it’s violent, or if it’s downright “maddening”, meaning, what you are watching makes you “angry” than people will watch.  Eyeballs = profits!</a:t>
            </a:r>
          </a:p>
          <a:p>
            <a:pPr marL="457200" indent="-457200">
              <a:buAutoNum type="arabicPeriod"/>
            </a:pPr>
            <a:r>
              <a:rPr lang="en-CA" dirty="0" smtClean="0">
                <a:solidFill>
                  <a:srgbClr val="FFFF00"/>
                </a:solidFill>
              </a:rPr>
              <a:t>Media bias</a:t>
            </a:r>
            <a:r>
              <a:rPr lang="en-CA" dirty="0" smtClean="0"/>
              <a:t>:  Let’s face it, everyone has their own point of view.  The media is no different. Some media will be “pro-government” some will be “anti-government”</a:t>
            </a:r>
          </a:p>
          <a:p>
            <a:pPr marL="457200" indent="-457200">
              <a:buAutoNum type="arabicPeriod"/>
            </a:pPr>
            <a:r>
              <a:rPr lang="en-CA" dirty="0" smtClean="0">
                <a:solidFill>
                  <a:srgbClr val="FFFF00"/>
                </a:solidFill>
              </a:rPr>
              <a:t>News maker</a:t>
            </a:r>
            <a:r>
              <a:rPr lang="en-CA" dirty="0" smtClean="0"/>
              <a:t>:  Rather than reporting the news, many major private news organizations will report stories or follow certain politicians because those stories and politicians are good for business. This means that media can have a huge impact on who gets elected and what gets reported and vis versa!</a:t>
            </a:r>
            <a:endParaRPr lang="en-CA" dirty="0"/>
          </a:p>
        </p:txBody>
      </p:sp>
    </p:spTree>
    <p:extLst>
      <p:ext uri="{BB962C8B-B14F-4D97-AF65-F5344CB8AC3E}">
        <p14:creationId xmlns:p14="http://schemas.microsoft.com/office/powerpoint/2010/main" val="1497725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253</TotalTime>
  <Words>1539</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Trebuchet MS</vt:lpstr>
      <vt:lpstr>Berlin</vt:lpstr>
      <vt:lpstr>Public Opinion, the Media and Influencing Government</vt:lpstr>
      <vt:lpstr>Public Opinion and the Government</vt:lpstr>
      <vt:lpstr>Pros and Cons of Opinion Polls:</vt:lpstr>
      <vt:lpstr>People’s personal Backgrounds and the Media:</vt:lpstr>
      <vt:lpstr>Interest groups and the government:</vt:lpstr>
      <vt:lpstr>The Government, the Media and You</vt:lpstr>
      <vt:lpstr>Traditional Media and Democracy</vt:lpstr>
      <vt:lpstr>Mainstream Media: News “maker”</vt:lpstr>
      <vt:lpstr>Problems with today’s mass media</vt:lpstr>
      <vt:lpstr>What stations do I watch?  What websites do I read? How do I know I’m just getting the news?</vt:lpstr>
      <vt:lpstr>“Fake News”, Libel, Slander and Protecting the Freedom of the Press</vt:lpstr>
      <vt:lpstr>Public Sphere, Public Agenda and Public Policy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Opinion, the Media and Influencing Government</dc:title>
  <dc:creator>Mac Isaac, Denis</dc:creator>
  <cp:lastModifiedBy>Mac Isaac, Denis</cp:lastModifiedBy>
  <cp:revision>23</cp:revision>
  <dcterms:created xsi:type="dcterms:W3CDTF">2018-08-25T21:29:51Z</dcterms:created>
  <dcterms:modified xsi:type="dcterms:W3CDTF">2018-09-08T16:42:11Z</dcterms:modified>
</cp:coreProperties>
</file>