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3" r:id="rId7"/>
    <p:sldId id="264" r:id="rId8"/>
    <p:sldId id="260"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Political Parties and the United States</a:t>
            </a:r>
            <a:endParaRPr lang="en-CA" dirty="0"/>
          </a:p>
        </p:txBody>
      </p:sp>
      <p:pic>
        <p:nvPicPr>
          <p:cNvPr id="1026" name="Picture 2" descr="Image result for US political par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3838" y="3710005"/>
            <a:ext cx="2906880" cy="2857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87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United States is a two party system!</a:t>
            </a:r>
            <a:endParaRPr lang="en-CA" dirty="0"/>
          </a:p>
        </p:txBody>
      </p:sp>
      <p:sp>
        <p:nvSpPr>
          <p:cNvPr id="3" name="Content Placeholder 2"/>
          <p:cNvSpPr>
            <a:spLocks noGrp="1"/>
          </p:cNvSpPr>
          <p:nvPr>
            <p:ph idx="1"/>
          </p:nvPr>
        </p:nvSpPr>
        <p:spPr>
          <a:xfrm>
            <a:off x="680321" y="2336873"/>
            <a:ext cx="9613861" cy="4095100"/>
          </a:xfrm>
        </p:spPr>
        <p:txBody>
          <a:bodyPr>
            <a:normAutofit fontScale="70000" lnSpcReduction="20000"/>
          </a:bodyPr>
          <a:lstStyle/>
          <a:p>
            <a:pPr marL="0" indent="0">
              <a:buNone/>
            </a:pPr>
            <a:r>
              <a:rPr lang="en-CA" dirty="0" smtClean="0"/>
              <a:t>In the United States, there have been two political parties that have been dominate since the 1860’s, the Republicans and Democrats.  There are other parties in the United States, such as the Greens and the Libertarian Parties, but they never get sufficient support to elect any representatives.  There are </a:t>
            </a:r>
            <a:r>
              <a:rPr lang="en-CA" b="1" dirty="0" smtClean="0">
                <a:solidFill>
                  <a:srgbClr val="FFFF00"/>
                </a:solidFill>
              </a:rPr>
              <a:t>three major </a:t>
            </a:r>
            <a:r>
              <a:rPr lang="en-CA" dirty="0" smtClean="0"/>
              <a:t>reasons for the lack of public support for other political parties:</a:t>
            </a:r>
          </a:p>
          <a:p>
            <a:pPr marL="0" indent="0">
              <a:buNone/>
            </a:pPr>
            <a:endParaRPr lang="en-CA" dirty="0"/>
          </a:p>
          <a:p>
            <a:pPr marL="457200" indent="-457200">
              <a:buAutoNum type="arabicPeriod"/>
            </a:pPr>
            <a:r>
              <a:rPr lang="en-CA" dirty="0" smtClean="0">
                <a:solidFill>
                  <a:srgbClr val="FFFF00"/>
                </a:solidFill>
              </a:rPr>
              <a:t>Money-</a:t>
            </a:r>
            <a:r>
              <a:rPr lang="en-CA" dirty="0" smtClean="0"/>
              <a:t> it can cost as much as tens of millions of dollars to run in a federal or state election campaign in the United States, the kind of money that ordinary people just do not have access to even if they wanted to run for office. It also takes a lot of money to start up and to maintain a political party.</a:t>
            </a:r>
          </a:p>
          <a:p>
            <a:pPr marL="457200" indent="-457200">
              <a:buAutoNum type="arabicPeriod"/>
            </a:pPr>
            <a:r>
              <a:rPr lang="en-CA" dirty="0" smtClean="0">
                <a:solidFill>
                  <a:srgbClr val="FFFF00"/>
                </a:solidFill>
              </a:rPr>
              <a:t>Domination of the political process by the established political parties. </a:t>
            </a:r>
            <a:r>
              <a:rPr lang="en-CA" dirty="0" smtClean="0"/>
              <a:t>Basically, since the Democrats and Republicans have controlled the process since the 1860’s, they have figured out that they can control who gets on the ballot as a candidate in any of the 50 states.  With lots of entry requirements, very few third party candidates even bother to run.</a:t>
            </a:r>
          </a:p>
          <a:p>
            <a:pPr marL="457200" indent="-457200">
              <a:buAutoNum type="arabicPeriod"/>
            </a:pPr>
            <a:r>
              <a:rPr lang="en-CA" dirty="0" smtClean="0">
                <a:solidFill>
                  <a:srgbClr val="FFFF00"/>
                </a:solidFill>
              </a:rPr>
              <a:t>Winner take all system</a:t>
            </a:r>
            <a:r>
              <a:rPr lang="en-CA" dirty="0" smtClean="0"/>
              <a:t>.  Since all of the elected offices in the USA give total control and votes to the winner, there is no entry point for candidates who win a few votes.  They either have to win the most votes or they are not successful at getting into office. </a:t>
            </a:r>
          </a:p>
          <a:p>
            <a:pPr marL="457200" indent="-457200">
              <a:buAutoNum type="arabicPeriod"/>
            </a:pPr>
            <a:endParaRPr lang="en-CA" dirty="0"/>
          </a:p>
        </p:txBody>
      </p:sp>
      <p:pic>
        <p:nvPicPr>
          <p:cNvPr id="2050" name="Picture 2" descr="Image result for democrats and republic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3321" y="100012"/>
            <a:ext cx="2982480" cy="2236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64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does the two party system effect democracy?</a:t>
            </a:r>
            <a:endParaRPr lang="en-CA" dirty="0"/>
          </a:p>
        </p:txBody>
      </p:sp>
      <p:sp>
        <p:nvSpPr>
          <p:cNvPr id="3" name="Content Placeholder 2"/>
          <p:cNvSpPr>
            <a:spLocks noGrp="1"/>
          </p:cNvSpPr>
          <p:nvPr>
            <p:ph idx="1"/>
          </p:nvPr>
        </p:nvSpPr>
        <p:spPr>
          <a:xfrm>
            <a:off x="680321" y="2190319"/>
            <a:ext cx="9720979" cy="4521127"/>
          </a:xfrm>
        </p:spPr>
        <p:txBody>
          <a:bodyPr>
            <a:normAutofit fontScale="77500" lnSpcReduction="20000"/>
          </a:bodyPr>
          <a:lstStyle/>
          <a:p>
            <a:pPr marL="457200" indent="-457200">
              <a:buAutoNum type="arabicPeriod"/>
            </a:pPr>
            <a:r>
              <a:rPr lang="en-CA" dirty="0" smtClean="0">
                <a:solidFill>
                  <a:srgbClr val="FFFF00"/>
                </a:solidFill>
              </a:rPr>
              <a:t>Lack of alternative points of view</a:t>
            </a:r>
            <a:r>
              <a:rPr lang="en-CA" dirty="0" smtClean="0"/>
              <a:t>.  With just two parties, if you don’t care for the message in either of the two dominate political parties, you have nowhere else to go! This makes it difficult for real change to happen unless that change is supported by one of the major political parties.</a:t>
            </a:r>
          </a:p>
          <a:p>
            <a:pPr marL="457200" indent="-457200">
              <a:buAutoNum type="arabicPeriod"/>
            </a:pPr>
            <a:r>
              <a:rPr lang="en-CA" dirty="0" smtClean="0">
                <a:solidFill>
                  <a:srgbClr val="FFFF00"/>
                </a:solidFill>
              </a:rPr>
              <a:t>Lower voter turnout</a:t>
            </a:r>
            <a:r>
              <a:rPr lang="en-CA" dirty="0" smtClean="0"/>
              <a:t>.  When people have no where to go but the two main political parties, sometimes this causes them to stay home.  New voices and new possibilities for change can encourage people to vote in greater numbers.  We saw this when President Obama ran for election in 2008.  Even with just two major parties, because people felt like he was offering something different, they came out to vote in greater numbers.</a:t>
            </a:r>
          </a:p>
          <a:p>
            <a:pPr marL="457200" indent="-457200">
              <a:buAutoNum type="arabicPeriod"/>
            </a:pPr>
            <a:r>
              <a:rPr lang="en-CA" dirty="0" smtClean="0">
                <a:solidFill>
                  <a:srgbClr val="FFFF00"/>
                </a:solidFill>
              </a:rPr>
              <a:t>Lower social mobility for those who are economically disadvantaged.</a:t>
            </a:r>
            <a:r>
              <a:rPr lang="en-CA" dirty="0" smtClean="0"/>
              <a:t> Basically, human instinct makes us protect what we have. When political parties know that they have a great chance of forming government, they tend to pass laws which increase their likelihood of staying in power AND which benefit their own people at the expense of everyone else. Not only does this make it difficult for third parties to get into office, our two party system makes it very difficult for real societal change to happen.  This makes it especially difficult for the poorest people among us.  If people who see little hope of things changing, they stay home at election time. If people stay home, they don’t vote making it even more unlikely that change will occur!</a:t>
            </a:r>
            <a:endParaRPr lang="en-CA" dirty="0"/>
          </a:p>
        </p:txBody>
      </p:sp>
      <p:pic>
        <p:nvPicPr>
          <p:cNvPr id="3074" name="Picture 2" descr="Image result for two party system hurts democra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4495" y="107809"/>
            <a:ext cx="2795441" cy="209658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two party system hurts democra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1446" y="2667357"/>
            <a:ext cx="1897818" cy="1897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46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most other western countries do it?</a:t>
            </a:r>
            <a:endParaRPr lang="en-CA" dirty="0"/>
          </a:p>
        </p:txBody>
      </p:sp>
      <p:sp>
        <p:nvSpPr>
          <p:cNvPr id="3" name="Content Placeholder 2"/>
          <p:cNvSpPr>
            <a:spLocks noGrp="1"/>
          </p:cNvSpPr>
          <p:nvPr>
            <p:ph idx="1"/>
          </p:nvPr>
        </p:nvSpPr>
        <p:spPr>
          <a:xfrm>
            <a:off x="680321" y="2336873"/>
            <a:ext cx="9720979" cy="4167836"/>
          </a:xfrm>
        </p:spPr>
        <p:txBody>
          <a:bodyPr>
            <a:normAutofit fontScale="70000" lnSpcReduction="20000"/>
          </a:bodyPr>
          <a:lstStyle/>
          <a:p>
            <a:pPr marL="0" indent="0">
              <a:buNone/>
            </a:pPr>
            <a:r>
              <a:rPr lang="en-CA" dirty="0" smtClean="0"/>
              <a:t>Unlike the United States, other western countries have </a:t>
            </a:r>
            <a:r>
              <a:rPr lang="en-CA" dirty="0" smtClean="0">
                <a:solidFill>
                  <a:srgbClr val="FFFF00"/>
                </a:solidFill>
              </a:rPr>
              <a:t>multiparty systems</a:t>
            </a:r>
            <a:r>
              <a:rPr lang="en-CA" dirty="0" smtClean="0"/>
              <a:t>.  That means there are at least </a:t>
            </a:r>
            <a:r>
              <a:rPr lang="en-CA" dirty="0" smtClean="0">
                <a:solidFill>
                  <a:srgbClr val="FFFF00"/>
                </a:solidFill>
              </a:rPr>
              <a:t>three major parties </a:t>
            </a:r>
            <a:r>
              <a:rPr lang="en-CA" dirty="0" smtClean="0"/>
              <a:t>that have a real chance at winning power.  How do they do it?</a:t>
            </a:r>
          </a:p>
          <a:p>
            <a:pPr marL="0" indent="0">
              <a:buNone/>
            </a:pPr>
            <a:endParaRPr lang="en-CA" dirty="0"/>
          </a:p>
          <a:p>
            <a:pPr marL="457200" indent="-457200">
              <a:buAutoNum type="arabicPeriod"/>
            </a:pPr>
            <a:r>
              <a:rPr lang="en-CA" dirty="0" smtClean="0">
                <a:solidFill>
                  <a:srgbClr val="FFFF00"/>
                </a:solidFill>
              </a:rPr>
              <a:t>Less money needed to run for office.  </a:t>
            </a:r>
            <a:r>
              <a:rPr lang="en-CA" dirty="0" smtClean="0"/>
              <a:t>Unlike in the USA where it can take tens of millions of dollars to run for office, in many western countries, you can get on the ballot as a candidate for much less money. It may still cost money to run for the top job but you can be an elected official in the country’s national legislature, but it is considerably less money and so it allows less wealthy people to run for office. </a:t>
            </a:r>
          </a:p>
          <a:p>
            <a:pPr marL="457200" indent="-457200">
              <a:buAutoNum type="arabicPeriod"/>
            </a:pPr>
            <a:r>
              <a:rPr lang="en-CA" dirty="0" smtClean="0">
                <a:solidFill>
                  <a:srgbClr val="FFFF00"/>
                </a:solidFill>
              </a:rPr>
              <a:t>Rules allow for easier access for third parties</a:t>
            </a:r>
            <a:r>
              <a:rPr lang="en-CA" dirty="0" smtClean="0"/>
              <a:t>.  In most western countries, there are rules which allow candidates, who receive a small number of votes nationwide, the opportunity to have a few candidates elected to office instead of none. This allows for greater points of view to be represented than in a two party system as is the case in the United States. </a:t>
            </a:r>
          </a:p>
          <a:p>
            <a:pPr marL="457200" indent="-457200">
              <a:buAutoNum type="arabicPeriod"/>
            </a:pPr>
            <a:r>
              <a:rPr lang="en-CA" dirty="0" smtClean="0">
                <a:solidFill>
                  <a:srgbClr val="FFFF00"/>
                </a:solidFill>
              </a:rPr>
              <a:t>Opportunity to share power</a:t>
            </a:r>
            <a:r>
              <a:rPr lang="en-CA" dirty="0" smtClean="0"/>
              <a:t>.  In many western countries, political parties sometimes have to share power with other parties in order to make laws and form a stable government. This is called a </a:t>
            </a:r>
            <a:r>
              <a:rPr lang="en-CA" dirty="0" smtClean="0">
                <a:solidFill>
                  <a:srgbClr val="FFFF00"/>
                </a:solidFill>
              </a:rPr>
              <a:t>coalition</a:t>
            </a:r>
            <a:r>
              <a:rPr lang="en-CA" dirty="0" smtClean="0"/>
              <a:t>.  This is where political parties must join with other parties to get the necessary majority of seats in the national or state legislature in order to pass new laws.  This forces parties to “work together” or risk having another costly election which no one in the country wants.  </a:t>
            </a:r>
          </a:p>
          <a:p>
            <a:pPr marL="457200" indent="-457200">
              <a:buAutoNum type="arabicPeriod"/>
            </a:pPr>
            <a:endParaRPr lang="en-CA" dirty="0"/>
          </a:p>
        </p:txBody>
      </p:sp>
      <p:pic>
        <p:nvPicPr>
          <p:cNvPr id="4098" name="Picture 2" descr="Image result for coalition govern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1300" y="5070764"/>
            <a:ext cx="1680832" cy="168332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coalition government in ca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2623" y="960650"/>
            <a:ext cx="2329377" cy="112487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56718" y="2292942"/>
            <a:ext cx="1735282" cy="2800767"/>
          </a:xfrm>
          <a:prstGeom prst="rect">
            <a:avLst/>
          </a:prstGeom>
          <a:noFill/>
        </p:spPr>
        <p:txBody>
          <a:bodyPr wrap="square" rtlCol="0">
            <a:spAutoFit/>
          </a:bodyPr>
          <a:lstStyle/>
          <a:p>
            <a:r>
              <a:rPr lang="en-CA" sz="1100" b="1" dirty="0" smtClean="0"/>
              <a:t>2011 Canadian election results (top) Notice multiple parties represented in final results.</a:t>
            </a:r>
          </a:p>
          <a:p>
            <a:endParaRPr lang="en-CA" sz="1100" b="1" dirty="0"/>
          </a:p>
          <a:p>
            <a:endParaRPr lang="en-CA" sz="1100" b="1" dirty="0" smtClean="0"/>
          </a:p>
          <a:p>
            <a:r>
              <a:rPr lang="en-CA" sz="1100" b="1" dirty="0" smtClean="0"/>
              <a:t>British election results in a coalition government-this means that more than one political party has to work together to keep he government functioning (bottom picture, 2012)</a:t>
            </a:r>
            <a:endParaRPr lang="en-CA" sz="1100" b="1" dirty="0"/>
          </a:p>
        </p:txBody>
      </p:sp>
    </p:spTree>
    <p:extLst>
      <p:ext uri="{BB962C8B-B14F-4D97-AF65-F5344CB8AC3E}">
        <p14:creationId xmlns:p14="http://schemas.microsoft.com/office/powerpoint/2010/main" val="168937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role of the Political Party in the lives of </a:t>
            </a:r>
            <a:r>
              <a:rPr lang="en-CA" dirty="0"/>
              <a:t>I</a:t>
            </a:r>
            <a:r>
              <a:rPr lang="en-CA" dirty="0" smtClean="0"/>
              <a:t>ndividual </a:t>
            </a:r>
            <a:r>
              <a:rPr lang="en-CA" dirty="0" smtClean="0"/>
              <a:t>Americans.</a:t>
            </a:r>
            <a:endParaRPr lang="en-CA" dirty="0"/>
          </a:p>
        </p:txBody>
      </p:sp>
      <p:sp>
        <p:nvSpPr>
          <p:cNvPr id="3" name="Content Placeholder 2"/>
          <p:cNvSpPr>
            <a:spLocks noGrp="1"/>
          </p:cNvSpPr>
          <p:nvPr>
            <p:ph idx="1"/>
          </p:nvPr>
        </p:nvSpPr>
        <p:spPr>
          <a:xfrm>
            <a:off x="680321" y="2336872"/>
            <a:ext cx="10614597" cy="4230183"/>
          </a:xfrm>
        </p:spPr>
        <p:txBody>
          <a:bodyPr>
            <a:normAutofit lnSpcReduction="10000"/>
          </a:bodyPr>
          <a:lstStyle/>
          <a:p>
            <a:pPr marL="0" indent="0">
              <a:buNone/>
            </a:pPr>
            <a:r>
              <a:rPr lang="en-CA" dirty="0" smtClean="0"/>
              <a:t>In many western countries, it is not required that you join a political party to vote for candidates who are running for state or national office. </a:t>
            </a:r>
            <a:r>
              <a:rPr lang="en-CA" i="1" u="sng" dirty="0" smtClean="0">
                <a:solidFill>
                  <a:srgbClr val="FFFF00"/>
                </a:solidFill>
              </a:rPr>
              <a:t>In the United States, however, the political party system is designed to encourage voters join a political party so that they can participate in the political process.  </a:t>
            </a:r>
            <a:r>
              <a:rPr lang="en-CA" dirty="0" smtClean="0"/>
              <a:t>What this means is that picking the leader of either of the two main political parties is a big deal in the United States.  So much so that it is the first step for any candidate seeking to become the president of the United </a:t>
            </a:r>
            <a:r>
              <a:rPr lang="en-CA" dirty="0" smtClean="0"/>
              <a:t>States. </a:t>
            </a:r>
            <a:r>
              <a:rPr lang="en-CA" dirty="0" smtClean="0"/>
              <a:t>The </a:t>
            </a:r>
            <a:r>
              <a:rPr lang="en-CA" dirty="0" smtClean="0"/>
              <a:t>public </a:t>
            </a:r>
            <a:r>
              <a:rPr lang="en-CA" dirty="0" smtClean="0"/>
              <a:t>gets very involved in this process. This is different than in other western countries where picking a party leader is not done by the general public but by a small group of people who are really interested in the party.  Once the leader is chosen, that person then runs in a general election and then the people can decide if they want him or her as the national leader. </a:t>
            </a:r>
          </a:p>
          <a:p>
            <a:pPr marL="0" indent="0">
              <a:buNone/>
            </a:pPr>
            <a:endParaRPr lang="en-CA" dirty="0"/>
          </a:p>
        </p:txBody>
      </p:sp>
    </p:spTree>
    <p:extLst>
      <p:ext uri="{BB962C8B-B14F-4D97-AF65-F5344CB8AC3E}">
        <p14:creationId xmlns:p14="http://schemas.microsoft.com/office/powerpoint/2010/main" val="4145659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Party Politics in the Lives of Americans</a:t>
            </a:r>
            <a:endParaRPr lang="en-CA" dirty="0"/>
          </a:p>
        </p:txBody>
      </p:sp>
      <p:sp>
        <p:nvSpPr>
          <p:cNvPr id="3" name="Content Placeholder 2"/>
          <p:cNvSpPr>
            <a:spLocks noGrp="1"/>
          </p:cNvSpPr>
          <p:nvPr>
            <p:ph idx="1"/>
          </p:nvPr>
        </p:nvSpPr>
        <p:spPr/>
        <p:txBody>
          <a:bodyPr/>
          <a:lstStyle/>
          <a:p>
            <a:pPr marL="0" indent="0">
              <a:buNone/>
            </a:pPr>
            <a:r>
              <a:rPr lang="en-CA" dirty="0" smtClean="0"/>
              <a:t>A </a:t>
            </a:r>
            <a:r>
              <a:rPr lang="en-CA" dirty="0" smtClean="0">
                <a:solidFill>
                  <a:srgbClr val="FFFF00"/>
                </a:solidFill>
              </a:rPr>
              <a:t>primary</a:t>
            </a:r>
            <a:r>
              <a:rPr lang="en-CA" dirty="0" smtClean="0"/>
              <a:t> is the first stage of the presidential election process.  People who live in “</a:t>
            </a:r>
            <a:r>
              <a:rPr lang="en-CA" dirty="0" smtClean="0">
                <a:solidFill>
                  <a:srgbClr val="FFFF00"/>
                </a:solidFill>
              </a:rPr>
              <a:t>closed primary states</a:t>
            </a:r>
            <a:r>
              <a:rPr lang="en-CA" dirty="0" smtClean="0"/>
              <a:t>” must register as a Republican or a Democrat in order to choose a leader of those parties. In “</a:t>
            </a:r>
            <a:r>
              <a:rPr lang="en-CA" dirty="0" smtClean="0">
                <a:solidFill>
                  <a:srgbClr val="FFFF00"/>
                </a:solidFill>
              </a:rPr>
              <a:t>open primary states</a:t>
            </a:r>
            <a:r>
              <a:rPr lang="en-CA" dirty="0" smtClean="0"/>
              <a:t>,” registered voters can vote for the leader of any of the major parties.  Once a leader is chosen by the members of the party, they can then run as a candidate for that party in the presidential election that follows.</a:t>
            </a:r>
            <a:endParaRPr lang="en-CA" dirty="0"/>
          </a:p>
        </p:txBody>
      </p:sp>
      <p:pic>
        <p:nvPicPr>
          <p:cNvPr id="1028" name="Picture 4" descr="Image result for republican and democratic candidates 2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2645" y="4715957"/>
            <a:ext cx="3412193" cy="1919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354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Voting for the “other guys” in the United States</a:t>
            </a:r>
            <a:endParaRPr lang="en-CA" dirty="0"/>
          </a:p>
        </p:txBody>
      </p:sp>
      <p:sp>
        <p:nvSpPr>
          <p:cNvPr id="3" name="Content Placeholder 2"/>
          <p:cNvSpPr>
            <a:spLocks noGrp="1"/>
          </p:cNvSpPr>
          <p:nvPr>
            <p:ph idx="1"/>
          </p:nvPr>
        </p:nvSpPr>
        <p:spPr/>
        <p:txBody>
          <a:bodyPr/>
          <a:lstStyle/>
          <a:p>
            <a:pPr marL="0" indent="0">
              <a:buNone/>
            </a:pPr>
            <a:r>
              <a:rPr lang="en-CA" dirty="0" smtClean="0"/>
              <a:t>The current political system in the United States encourages people to become a member of a party.  </a:t>
            </a:r>
            <a:r>
              <a:rPr lang="en-CA" dirty="0" smtClean="0"/>
              <a:t>This</a:t>
            </a:r>
            <a:r>
              <a:rPr lang="en-CA" dirty="0" smtClean="0"/>
              <a:t> </a:t>
            </a:r>
            <a:r>
              <a:rPr lang="en-CA" dirty="0" smtClean="0"/>
              <a:t>makes it less likely </a:t>
            </a:r>
            <a:r>
              <a:rPr lang="en-CA" dirty="0" smtClean="0"/>
              <a:t>that </a:t>
            </a:r>
            <a:r>
              <a:rPr lang="en-CA" dirty="0" smtClean="0"/>
              <a:t>people will vote for anyone else but </a:t>
            </a:r>
            <a:r>
              <a:rPr lang="en-CA" dirty="0" smtClean="0"/>
              <a:t>their </a:t>
            </a:r>
            <a:r>
              <a:rPr lang="en-CA" dirty="0" smtClean="0"/>
              <a:t>party candidate in the upcoming presidential </a:t>
            </a:r>
            <a:r>
              <a:rPr lang="en-CA" dirty="0" smtClean="0"/>
              <a:t>election.  Joining a political party makes it more </a:t>
            </a:r>
            <a:r>
              <a:rPr lang="en-CA" dirty="0" smtClean="0"/>
              <a:t>likely that people will continue to vote for that party for </a:t>
            </a:r>
            <a:r>
              <a:rPr lang="en-CA" dirty="0" smtClean="0"/>
              <a:t> their entire life. In </a:t>
            </a:r>
            <a:r>
              <a:rPr lang="en-CA" dirty="0" smtClean="0"/>
              <a:t>other western </a:t>
            </a:r>
            <a:r>
              <a:rPr lang="en-CA" dirty="0" smtClean="0"/>
              <a:t>countries, </a:t>
            </a:r>
            <a:r>
              <a:rPr lang="en-CA" dirty="0" smtClean="0"/>
              <a:t>people tend to switch and </a:t>
            </a:r>
            <a:r>
              <a:rPr lang="en-CA" dirty="0" smtClean="0"/>
              <a:t>vote in favor of “the </a:t>
            </a:r>
            <a:r>
              <a:rPr lang="en-CA" dirty="0" smtClean="0"/>
              <a:t>other </a:t>
            </a:r>
            <a:r>
              <a:rPr lang="en-CA" dirty="0" smtClean="0"/>
              <a:t>guys” </a:t>
            </a:r>
            <a:r>
              <a:rPr lang="en-CA" dirty="0" smtClean="0"/>
              <a:t>when they get tired of the </a:t>
            </a:r>
            <a:r>
              <a:rPr lang="en-CA" dirty="0" smtClean="0"/>
              <a:t>current party </a:t>
            </a:r>
            <a:r>
              <a:rPr lang="en-CA" dirty="0" smtClean="0"/>
              <a:t>in power!</a:t>
            </a:r>
            <a:endParaRPr lang="en-CA" dirty="0"/>
          </a:p>
        </p:txBody>
      </p:sp>
      <p:pic>
        <p:nvPicPr>
          <p:cNvPr id="2050" name="Picture 2" descr="Image result for third parties in the united st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3900" y="4670057"/>
            <a:ext cx="3583709" cy="210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797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 how can we make real change in a two party system?</a:t>
            </a:r>
            <a:endParaRPr lang="en-CA" dirty="0"/>
          </a:p>
        </p:txBody>
      </p:sp>
      <p:sp>
        <p:nvSpPr>
          <p:cNvPr id="3" name="Content Placeholder 2"/>
          <p:cNvSpPr>
            <a:spLocks noGrp="1"/>
          </p:cNvSpPr>
          <p:nvPr>
            <p:ph idx="1"/>
          </p:nvPr>
        </p:nvSpPr>
        <p:spPr/>
        <p:txBody>
          <a:bodyPr>
            <a:normAutofit fontScale="85000" lnSpcReduction="10000"/>
          </a:bodyPr>
          <a:lstStyle/>
          <a:p>
            <a:pPr marL="457200" indent="-457200">
              <a:buAutoNum type="arabicPeriod"/>
            </a:pPr>
            <a:r>
              <a:rPr lang="en-CA" dirty="0" smtClean="0">
                <a:solidFill>
                  <a:srgbClr val="FFFF00"/>
                </a:solidFill>
              </a:rPr>
              <a:t>Vote</a:t>
            </a:r>
            <a:r>
              <a:rPr lang="en-CA" dirty="0" smtClean="0"/>
              <a:t>.  Change will not happen if you don’t get out and vote. People who vote in elections will typically vote for people who will help them keep things the same.  If you don’t vote, your candidate will never win. </a:t>
            </a:r>
          </a:p>
          <a:p>
            <a:pPr marL="457200" indent="-457200">
              <a:buAutoNum type="arabicPeriod"/>
            </a:pPr>
            <a:r>
              <a:rPr lang="en-CA" dirty="0" smtClean="0">
                <a:solidFill>
                  <a:srgbClr val="FFFF00"/>
                </a:solidFill>
              </a:rPr>
              <a:t>Petition Government</a:t>
            </a:r>
            <a:r>
              <a:rPr lang="en-CA" dirty="0" smtClean="0"/>
              <a:t>.  Signing a petition or even starting one is the best way to make change. It is less expensive and helps to support laws at the local level, which is where most of the impact on your life happens anyway. </a:t>
            </a:r>
          </a:p>
          <a:p>
            <a:pPr marL="457200" indent="-457200">
              <a:buAutoNum type="arabicPeriod"/>
            </a:pPr>
            <a:r>
              <a:rPr lang="en-CA" dirty="0" smtClean="0">
                <a:solidFill>
                  <a:srgbClr val="FFFF00"/>
                </a:solidFill>
              </a:rPr>
              <a:t>Attend Public meetings</a:t>
            </a:r>
            <a:r>
              <a:rPr lang="en-CA" dirty="0" smtClean="0"/>
              <a:t>.  Again, not expensive to show up and have your voice heard.  Local events make local changes.  So showing up at civic meetings can have a real impact on your community.</a:t>
            </a:r>
          </a:p>
          <a:p>
            <a:pPr marL="457200" indent="-457200">
              <a:buAutoNum type="arabicPeriod"/>
            </a:pPr>
            <a:r>
              <a:rPr lang="en-CA" dirty="0" smtClean="0">
                <a:solidFill>
                  <a:srgbClr val="FFFF00"/>
                </a:solidFill>
              </a:rPr>
              <a:t>Running for local office</a:t>
            </a:r>
            <a:r>
              <a:rPr lang="en-CA" dirty="0" smtClean="0"/>
              <a:t>.  The best way to get known is to run locally.  It is less expensive and can help you get your foot in the door for elections on a state or national level. </a:t>
            </a:r>
            <a:endParaRPr lang="en-CA" dirty="0"/>
          </a:p>
        </p:txBody>
      </p:sp>
    </p:spTree>
    <p:extLst>
      <p:ext uri="{BB962C8B-B14F-4D97-AF65-F5344CB8AC3E}">
        <p14:creationId xmlns:p14="http://schemas.microsoft.com/office/powerpoint/2010/main" val="294849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Democrat or republic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4699" y="5082016"/>
            <a:ext cx="4198181" cy="1447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CA" dirty="0" smtClean="0"/>
              <a:t>So how do I know which party to vote for?</a:t>
            </a:r>
            <a:endParaRPr lang="en-CA" dirty="0"/>
          </a:p>
        </p:txBody>
      </p:sp>
      <p:sp>
        <p:nvSpPr>
          <p:cNvPr id="3" name="Content Placeholder 2"/>
          <p:cNvSpPr>
            <a:spLocks noGrp="1"/>
          </p:cNvSpPr>
          <p:nvPr>
            <p:ph idx="1"/>
          </p:nvPr>
        </p:nvSpPr>
        <p:spPr>
          <a:xfrm>
            <a:off x="773838" y="1923834"/>
            <a:ext cx="9613861" cy="3599316"/>
          </a:xfrm>
        </p:spPr>
        <p:txBody>
          <a:bodyPr>
            <a:normAutofit lnSpcReduction="10000"/>
          </a:bodyPr>
          <a:lstStyle/>
          <a:p>
            <a:pPr marL="457200" indent="-457200">
              <a:buAutoNum type="arabicPeriod"/>
            </a:pPr>
            <a:r>
              <a:rPr lang="en-CA" sz="1800" dirty="0" smtClean="0">
                <a:solidFill>
                  <a:srgbClr val="FFFF00"/>
                </a:solidFill>
              </a:rPr>
              <a:t>Your parents will have an influence on you</a:t>
            </a:r>
            <a:r>
              <a:rPr lang="en-CA" sz="1800" dirty="0" smtClean="0"/>
              <a:t>.  If your parents vote, they likely vote for one of the major parties.  If they have always voted that way, you may be influenced to do the same!</a:t>
            </a:r>
          </a:p>
          <a:p>
            <a:pPr marL="457200" indent="-457200">
              <a:buAutoNum type="arabicPeriod"/>
            </a:pPr>
            <a:r>
              <a:rPr lang="en-CA" sz="1800" dirty="0" smtClean="0">
                <a:solidFill>
                  <a:srgbClr val="FFFF00"/>
                </a:solidFill>
              </a:rPr>
              <a:t>Your experiences and education level will matter</a:t>
            </a:r>
            <a:r>
              <a:rPr lang="en-CA" sz="1800" dirty="0" smtClean="0"/>
              <a:t>.  If you feel that society should help provide more opportunities (programs) which help less wealthy people have more chances to be successful in life, you are more likely to vote for the </a:t>
            </a:r>
            <a:r>
              <a:rPr lang="en-CA" sz="1800" dirty="0" smtClean="0">
                <a:solidFill>
                  <a:srgbClr val="FFFF00"/>
                </a:solidFill>
              </a:rPr>
              <a:t>Democratic Party</a:t>
            </a:r>
            <a:r>
              <a:rPr lang="en-CA" sz="1800" dirty="0" smtClean="0"/>
              <a:t>.  If you feel that government is bad, and taxes just take money out of YOUR pocket, then you might be more likely to vote for the </a:t>
            </a:r>
            <a:r>
              <a:rPr lang="en-CA" sz="1800" dirty="0" smtClean="0">
                <a:solidFill>
                  <a:srgbClr val="FFFF00"/>
                </a:solidFill>
              </a:rPr>
              <a:t>Republican Party</a:t>
            </a:r>
            <a:r>
              <a:rPr lang="en-CA" sz="1800" dirty="0" smtClean="0"/>
              <a:t>. </a:t>
            </a:r>
          </a:p>
          <a:p>
            <a:pPr marL="457200" indent="-457200">
              <a:buAutoNum type="arabicPeriod"/>
            </a:pPr>
            <a:r>
              <a:rPr lang="en-CA" sz="1800" dirty="0" smtClean="0">
                <a:solidFill>
                  <a:srgbClr val="FFFF00"/>
                </a:solidFill>
              </a:rPr>
              <a:t>Where you live and your ethnic background may matter.</a:t>
            </a:r>
            <a:r>
              <a:rPr lang="en-CA" sz="1800" dirty="0" smtClean="0"/>
              <a:t>  Sometimes where you live and the ethnic group that you identify with will impact which party you vote for.</a:t>
            </a:r>
          </a:p>
          <a:p>
            <a:pPr marL="457200" indent="-457200">
              <a:buAutoNum type="arabicPeriod"/>
            </a:pPr>
            <a:r>
              <a:rPr lang="en-CA" sz="1800" dirty="0" smtClean="0">
                <a:solidFill>
                  <a:srgbClr val="FFFF00"/>
                </a:solidFill>
              </a:rPr>
              <a:t>Your current income level and social status</a:t>
            </a:r>
            <a:r>
              <a:rPr lang="en-CA" sz="1800" dirty="0" smtClean="0"/>
              <a:t>. Depending on your situation and the party platform, you will cast a ballot for the party that you think will help make things better for you. </a:t>
            </a:r>
            <a:endParaRPr lang="en-CA" sz="1800" dirty="0"/>
          </a:p>
        </p:txBody>
      </p:sp>
    </p:spTree>
    <p:extLst>
      <p:ext uri="{BB962C8B-B14F-4D97-AF65-F5344CB8AC3E}">
        <p14:creationId xmlns:p14="http://schemas.microsoft.com/office/powerpoint/2010/main" val="131771354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255</TotalTime>
  <Words>1651</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Trebuchet MS</vt:lpstr>
      <vt:lpstr>Berlin</vt:lpstr>
      <vt:lpstr>Political Parties and the United States</vt:lpstr>
      <vt:lpstr>The United States is a two party system!</vt:lpstr>
      <vt:lpstr>How does the two party system effect democracy?</vt:lpstr>
      <vt:lpstr>How do most other western countries do it?</vt:lpstr>
      <vt:lpstr>The role of the Political Party in the lives of Individual Americans.</vt:lpstr>
      <vt:lpstr>Party Politics in the Lives of Americans</vt:lpstr>
      <vt:lpstr>Voting for the “other guys” in the United States</vt:lpstr>
      <vt:lpstr>So how can we make real change in a two party system?</vt:lpstr>
      <vt:lpstr>So how do I know which party to vote for?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 and the United States</dc:title>
  <dc:creator>Denis</dc:creator>
  <cp:lastModifiedBy>Denis</cp:lastModifiedBy>
  <cp:revision>27</cp:revision>
  <dcterms:created xsi:type="dcterms:W3CDTF">2018-10-21T14:57:38Z</dcterms:created>
  <dcterms:modified xsi:type="dcterms:W3CDTF">2019-09-22T18:40:08Z</dcterms:modified>
</cp:coreProperties>
</file>