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4/9/2019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4/9/2019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Other Constitutional Amendments</a:t>
            </a:r>
            <a:endParaRPr lang="en-US" dirty="0"/>
          </a:p>
        </p:txBody>
      </p:sp>
    </p:spTree>
    <p:extLst>
      <p:ext uri="{BB962C8B-B14F-4D97-AF65-F5344CB8AC3E}">
        <p14:creationId xmlns:p14="http://schemas.microsoft.com/office/powerpoint/2010/main" val="2688085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Anti-Slavery Amendments: 13, 14, 15</a:t>
            </a:r>
            <a:endParaRPr lang="en-US" dirty="0"/>
          </a:p>
        </p:txBody>
      </p:sp>
      <p:sp>
        <p:nvSpPr>
          <p:cNvPr id="3" name="Content Placeholder 2"/>
          <p:cNvSpPr>
            <a:spLocks noGrp="1"/>
          </p:cNvSpPr>
          <p:nvPr>
            <p:ph idx="1"/>
          </p:nvPr>
        </p:nvSpPr>
        <p:spPr>
          <a:xfrm>
            <a:off x="680321" y="2336872"/>
            <a:ext cx="6713707" cy="4253113"/>
          </a:xfrm>
        </p:spPr>
        <p:txBody>
          <a:bodyPr>
            <a:normAutofit fontScale="92500" lnSpcReduction="10000"/>
          </a:bodyPr>
          <a:lstStyle/>
          <a:p>
            <a:pPr marL="0" indent="0">
              <a:buNone/>
            </a:pPr>
            <a:r>
              <a:rPr lang="en-US" dirty="0" smtClean="0"/>
              <a:t>Following the defeat of the Confederate States of America during the four year Civil War from 1861 to 1865, America sought to put itself back together as a “united” nation.  This would prove to be more difficult than simply passing new changes to the Constitution. Nevertheless, the US Congress managed to pass three very important Amendments which would start to heal a very </a:t>
            </a:r>
            <a:r>
              <a:rPr lang="en-US" dirty="0" smtClean="0"/>
              <a:t>divided </a:t>
            </a:r>
            <a:r>
              <a:rPr lang="en-US" dirty="0" smtClean="0"/>
              <a:t>country.  </a:t>
            </a:r>
            <a:r>
              <a:rPr lang="en-US" dirty="0" smtClean="0">
                <a:solidFill>
                  <a:srgbClr val="FFFF00"/>
                </a:solidFill>
              </a:rPr>
              <a:t>These Amendments are often referred to the “anti-slavery” amendments because they sought to give African Americans full citizenship within the United States.  No longer could the southern states use African Americans as slaves.  </a:t>
            </a:r>
            <a:r>
              <a:rPr lang="en-US" dirty="0" smtClean="0"/>
              <a:t>However, it would be about another 100 years until African Americans received full voting rights.  </a:t>
            </a:r>
            <a:endParaRPr lang="en-US" dirty="0"/>
          </a:p>
        </p:txBody>
      </p:sp>
      <p:pic>
        <p:nvPicPr>
          <p:cNvPr id="1028" name="Picture 4" descr="Image result for american civil w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4028" y="2731012"/>
            <a:ext cx="4673629" cy="2518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40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Thirteenth Amendment</a:t>
            </a:r>
            <a:endParaRPr lang="en-US" dirty="0"/>
          </a:p>
        </p:txBody>
      </p:sp>
      <p:sp>
        <p:nvSpPr>
          <p:cNvPr id="3" name="Content Placeholder 2"/>
          <p:cNvSpPr>
            <a:spLocks noGrp="1"/>
          </p:cNvSpPr>
          <p:nvPr>
            <p:ph idx="1"/>
          </p:nvPr>
        </p:nvSpPr>
        <p:spPr>
          <a:xfrm>
            <a:off x="680321" y="2336873"/>
            <a:ext cx="10465900" cy="3599316"/>
          </a:xfrm>
        </p:spPr>
        <p:txBody>
          <a:bodyPr>
            <a:normAutofit/>
          </a:bodyPr>
          <a:lstStyle/>
          <a:p>
            <a:pPr marL="0" indent="0">
              <a:buNone/>
            </a:pPr>
            <a:r>
              <a:rPr lang="en-US" dirty="0" smtClean="0"/>
              <a:t>The 13</a:t>
            </a:r>
            <a:r>
              <a:rPr lang="en-US" baseline="30000" dirty="0" smtClean="0"/>
              <a:t>th</a:t>
            </a:r>
            <a:r>
              <a:rPr lang="en-US" dirty="0" smtClean="0"/>
              <a:t> Amendment abolished slavery.  Slaves were an important part of the economic labor of the southern states before and during the Civil War.  The 13</a:t>
            </a:r>
            <a:r>
              <a:rPr lang="en-US" baseline="30000" dirty="0" smtClean="0"/>
              <a:t>th</a:t>
            </a:r>
            <a:r>
              <a:rPr lang="en-US" dirty="0" smtClean="0"/>
              <a:t> Amendment, would change all this.  To ensure that the Northern States won the war, the US government encouraged African Americans to fight the Confederacy to help win the war.  Upon the conclusion of the war, the US Congress passed the 13</a:t>
            </a:r>
            <a:r>
              <a:rPr lang="en-US" baseline="30000" dirty="0" smtClean="0"/>
              <a:t>th</a:t>
            </a:r>
            <a:r>
              <a:rPr lang="en-US" dirty="0" smtClean="0"/>
              <a:t> Amendment to the Constitution: </a:t>
            </a:r>
          </a:p>
          <a:p>
            <a:pPr marL="0" indent="0">
              <a:buNone/>
            </a:pPr>
            <a:r>
              <a:rPr lang="en-US" dirty="0" smtClean="0">
                <a:solidFill>
                  <a:srgbClr val="FFFF00"/>
                </a:solidFill>
              </a:rPr>
              <a:t>“Neither </a:t>
            </a:r>
            <a:r>
              <a:rPr lang="en-US" dirty="0">
                <a:solidFill>
                  <a:srgbClr val="FFFF00"/>
                </a:solidFill>
              </a:rPr>
              <a:t>slavery nor involuntary servitude, except as a punishment for crime whereof the party shall have been duly convicted, shall exist within the United States, or any place subject to their jurisdiction</a:t>
            </a:r>
            <a:r>
              <a:rPr lang="en-US" dirty="0" smtClean="0">
                <a:solidFill>
                  <a:srgbClr val="FFFF00"/>
                </a:solidFill>
              </a:rPr>
              <a:t>.”</a:t>
            </a:r>
            <a:endParaRPr lang="en-US" dirty="0">
              <a:solidFill>
                <a:srgbClr val="FFFF00"/>
              </a:solidFill>
            </a:endParaRPr>
          </a:p>
        </p:txBody>
      </p:sp>
      <p:pic>
        <p:nvPicPr>
          <p:cNvPr id="4" name="Picture 3"/>
          <p:cNvPicPr>
            <a:picLocks noChangeAspect="1"/>
          </p:cNvPicPr>
          <p:nvPr/>
        </p:nvPicPr>
        <p:blipFill>
          <a:blip r:embed="rId2"/>
          <a:stretch>
            <a:fillRect/>
          </a:stretch>
        </p:blipFill>
        <p:spPr>
          <a:xfrm>
            <a:off x="7116981" y="237670"/>
            <a:ext cx="4029240" cy="1847850"/>
          </a:xfrm>
          <a:prstGeom prst="rect">
            <a:avLst/>
          </a:prstGeom>
        </p:spPr>
      </p:pic>
      <p:pic>
        <p:nvPicPr>
          <p:cNvPr id="5" name="Picture 4"/>
          <p:cNvPicPr>
            <a:picLocks noChangeAspect="1"/>
          </p:cNvPicPr>
          <p:nvPr/>
        </p:nvPicPr>
        <p:blipFill>
          <a:blip r:embed="rId3"/>
          <a:stretch>
            <a:fillRect/>
          </a:stretch>
        </p:blipFill>
        <p:spPr>
          <a:xfrm>
            <a:off x="9128562" y="5159901"/>
            <a:ext cx="2952750" cy="1552575"/>
          </a:xfrm>
          <a:prstGeom prst="rect">
            <a:avLst/>
          </a:prstGeom>
        </p:spPr>
      </p:pic>
    </p:spTree>
    <p:extLst>
      <p:ext uri="{BB962C8B-B14F-4D97-AF65-F5344CB8AC3E}">
        <p14:creationId xmlns:p14="http://schemas.microsoft.com/office/powerpoint/2010/main" val="34557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14</a:t>
            </a:r>
            <a:r>
              <a:rPr lang="en-US" baseline="30000" dirty="0" smtClean="0"/>
              <a:t>th</a:t>
            </a:r>
            <a:r>
              <a:rPr lang="en-US" dirty="0" smtClean="0"/>
              <a:t> Amendment: A States Bill of Rights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14</a:t>
            </a:r>
            <a:r>
              <a:rPr lang="en-US" baseline="30000" dirty="0" smtClean="0"/>
              <a:t>th</a:t>
            </a:r>
            <a:r>
              <a:rPr lang="en-US" dirty="0" smtClean="0"/>
              <a:t> Amendment passed Congress in 1868 and became one of the most important Amendments to the US Constitution.  This is because this Amendment applied directly to the states.  It became known as the “states bill of rights” and forbid states from passing laws that were discriminatory.</a:t>
            </a:r>
          </a:p>
          <a:p>
            <a:pPr marL="0" indent="0">
              <a:buNone/>
            </a:pPr>
            <a:r>
              <a:rPr lang="en-US" dirty="0" smtClean="0">
                <a:solidFill>
                  <a:srgbClr val="FFFF00"/>
                </a:solidFill>
              </a:rPr>
              <a:t>“All </a:t>
            </a:r>
            <a:r>
              <a:rPr lang="en-US" dirty="0">
                <a:solidFill>
                  <a:srgbClr val="FFFF00"/>
                </a:solidFill>
              </a:rPr>
              <a:t>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a:t>
            </a:r>
            <a:r>
              <a:rPr lang="en-US" dirty="0" smtClean="0">
                <a:solidFill>
                  <a:srgbClr val="FFFF00"/>
                </a:solidFill>
              </a:rPr>
              <a:t>laws.”</a:t>
            </a:r>
            <a:endParaRPr lang="en-US" dirty="0">
              <a:solidFill>
                <a:srgbClr val="FFFF00"/>
              </a:solidFill>
            </a:endParaRPr>
          </a:p>
        </p:txBody>
      </p:sp>
      <p:pic>
        <p:nvPicPr>
          <p:cNvPr id="2050" name="Picture 2" descr="Image result for 14th amendment draw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9300" y="170994"/>
            <a:ext cx="2552700" cy="1914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684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15</a:t>
            </a:r>
            <a:r>
              <a:rPr lang="en-US" baseline="30000" dirty="0" smtClean="0"/>
              <a:t>th</a:t>
            </a:r>
            <a:r>
              <a:rPr lang="en-US" dirty="0" smtClean="0"/>
              <a:t> Amendment</a:t>
            </a:r>
            <a:endParaRPr lang="en-US" dirty="0"/>
          </a:p>
        </p:txBody>
      </p:sp>
      <p:sp>
        <p:nvSpPr>
          <p:cNvPr id="3" name="Content Placeholder 2"/>
          <p:cNvSpPr>
            <a:spLocks noGrp="1"/>
          </p:cNvSpPr>
          <p:nvPr>
            <p:ph idx="1"/>
          </p:nvPr>
        </p:nvSpPr>
        <p:spPr/>
        <p:txBody>
          <a:bodyPr/>
          <a:lstStyle/>
          <a:p>
            <a:r>
              <a:rPr lang="en-US" dirty="0" smtClean="0"/>
              <a:t>The 15</a:t>
            </a:r>
            <a:r>
              <a:rPr lang="en-US" baseline="30000" dirty="0" smtClean="0"/>
              <a:t>th</a:t>
            </a:r>
            <a:r>
              <a:rPr lang="en-US" dirty="0" smtClean="0"/>
              <a:t> Amendment was the last of the reconstruction amendments that was passed by Congress in 1870.  </a:t>
            </a:r>
            <a:r>
              <a:rPr lang="en-US" dirty="0" smtClean="0">
                <a:solidFill>
                  <a:srgbClr val="FFFF00"/>
                </a:solidFill>
              </a:rPr>
              <a:t>It forbid Congress from disallowing any US citizens from being able to vote regardless of race</a:t>
            </a:r>
            <a:r>
              <a:rPr lang="en-US" dirty="0" smtClean="0"/>
              <a:t>.  However, many states would come up with unique ways to try and take away a citizens right to vote.  One of these ways was to introduce literacy tests prior to voting.  Since many African Americans were illiterate, they were not able to pass the literacy test and therefore could not vote.  It would not be until the Voting Rights Act of 1965, did African Americans finally get the right to vote. </a:t>
            </a:r>
            <a:endParaRPr lang="en-US" dirty="0"/>
          </a:p>
        </p:txBody>
      </p:sp>
      <p:pic>
        <p:nvPicPr>
          <p:cNvPr id="1028" name="Picture 4" descr="Image result for 15th amend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7589" y="92866"/>
            <a:ext cx="2476500" cy="2647951"/>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Image result for 15th amend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10245211" y="3850892"/>
            <a:ext cx="1847850" cy="2466975"/>
          </a:xfrm>
          <a:prstGeom prst="rect">
            <a:avLst/>
          </a:prstGeom>
        </p:spPr>
      </p:pic>
    </p:spTree>
    <p:extLst>
      <p:ext uri="{BB962C8B-B14F-4D97-AF65-F5344CB8AC3E}">
        <p14:creationId xmlns:p14="http://schemas.microsoft.com/office/powerpoint/2010/main" val="287011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r>
              <a:rPr lang="en-US" baseline="30000" dirty="0" smtClean="0"/>
              <a:t>th</a:t>
            </a:r>
            <a:r>
              <a:rPr lang="en-US" dirty="0" smtClean="0"/>
              <a:t> Amendment: Women Receive the right to Vote</a:t>
            </a:r>
            <a:endParaRPr lang="en-US" dirty="0"/>
          </a:p>
        </p:txBody>
      </p:sp>
      <p:sp>
        <p:nvSpPr>
          <p:cNvPr id="3" name="Content Placeholder 2"/>
          <p:cNvSpPr>
            <a:spLocks noGrp="1"/>
          </p:cNvSpPr>
          <p:nvPr>
            <p:ph idx="1"/>
          </p:nvPr>
        </p:nvSpPr>
        <p:spPr/>
        <p:txBody>
          <a:bodyPr/>
          <a:lstStyle/>
          <a:p>
            <a:pPr marL="0" indent="0">
              <a:buNone/>
            </a:pPr>
            <a:r>
              <a:rPr lang="en-US" dirty="0" smtClean="0"/>
              <a:t>On August 18</a:t>
            </a:r>
            <a:r>
              <a:rPr lang="en-US" baseline="30000" dirty="0" smtClean="0"/>
              <a:t>th</a:t>
            </a:r>
            <a:r>
              <a:rPr lang="en-US" dirty="0" smtClean="0"/>
              <a:t>, 1920, Congress adopted the 19</a:t>
            </a:r>
            <a:r>
              <a:rPr lang="en-US" baseline="30000" dirty="0" smtClean="0"/>
              <a:t>th</a:t>
            </a:r>
            <a:r>
              <a:rPr lang="en-US" dirty="0" smtClean="0"/>
              <a:t> Amendment to the US Constitution. It effectively ensured that all persons, regardless of their gender, would have the right to vote.</a:t>
            </a:r>
            <a:endParaRPr lang="en-US" dirty="0"/>
          </a:p>
        </p:txBody>
      </p:sp>
      <p:pic>
        <p:nvPicPr>
          <p:cNvPr id="3076" name="Picture 4" descr="Image result for 19th amend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4333" y="3843827"/>
            <a:ext cx="2490952" cy="1684017"/>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mage result for 19th amend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4248" y="3711183"/>
            <a:ext cx="3452649" cy="1949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58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a:t>
            </a:r>
            <a:r>
              <a:rPr lang="en-US" baseline="30000" dirty="0" smtClean="0"/>
              <a:t>th</a:t>
            </a:r>
            <a:r>
              <a:rPr lang="en-US" dirty="0" smtClean="0"/>
              <a:t> Amendment: End of the Poll Tax</a:t>
            </a:r>
            <a:endParaRPr lang="en-US" dirty="0"/>
          </a:p>
        </p:txBody>
      </p:sp>
      <p:sp>
        <p:nvSpPr>
          <p:cNvPr id="3" name="Content Placeholder 2"/>
          <p:cNvSpPr>
            <a:spLocks noGrp="1"/>
          </p:cNvSpPr>
          <p:nvPr>
            <p:ph idx="1"/>
          </p:nvPr>
        </p:nvSpPr>
        <p:spPr/>
        <p:txBody>
          <a:bodyPr/>
          <a:lstStyle/>
          <a:p>
            <a:r>
              <a:rPr lang="en-US" dirty="0" smtClean="0"/>
              <a:t>Until the 1960’s, five states in the United States still had a poll tax.  This tax was money that was to be paid in order for some people, the poor and non-white persons, to be able to vote.  The 24</a:t>
            </a:r>
            <a:r>
              <a:rPr lang="en-US" baseline="30000" dirty="0" smtClean="0"/>
              <a:t>th</a:t>
            </a:r>
            <a:r>
              <a:rPr lang="en-US" dirty="0" smtClean="0"/>
              <a:t> Amendment ended this practice.  It allowed all US citizens to be able to vote in any election for local, state, and federal elections. </a:t>
            </a:r>
            <a:endParaRPr lang="en-US" dirty="0"/>
          </a:p>
        </p:txBody>
      </p:sp>
      <p:pic>
        <p:nvPicPr>
          <p:cNvPr id="4098" name="Picture 2" descr="Image result for poll ta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037" y="4084633"/>
            <a:ext cx="3130668" cy="2354263"/>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7307646" y="4844517"/>
            <a:ext cx="3409950" cy="1343025"/>
          </a:xfrm>
          <a:prstGeom prst="rect">
            <a:avLst/>
          </a:prstGeom>
        </p:spPr>
      </p:pic>
    </p:spTree>
    <p:extLst>
      <p:ext uri="{BB962C8B-B14F-4D97-AF65-F5344CB8AC3E}">
        <p14:creationId xmlns:p14="http://schemas.microsoft.com/office/powerpoint/2010/main" val="425336270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213</TotalTime>
  <Words>648</Words>
  <Application>Microsoft Office PowerPoint</Application>
  <PresentationFormat>Widescreen</PresentationFormat>
  <Paragraphs>15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Trebuchet MS</vt:lpstr>
      <vt:lpstr>Berlin</vt:lpstr>
      <vt:lpstr>Other Constitutional Amendments</vt:lpstr>
      <vt:lpstr>The Anti-Slavery Amendments: 13, 14, 15</vt:lpstr>
      <vt:lpstr>The Thirteenth Amendment</vt:lpstr>
      <vt:lpstr>The 14th Amendment: A States Bill of Rights</vt:lpstr>
      <vt:lpstr>The 15th Amendment</vt:lpstr>
      <vt:lpstr>19th Amendment: Women Receive the right to Vote</vt:lpstr>
      <vt:lpstr>24th Amendment: End of the Poll Tax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Constitutional Amendments</dc:title>
  <dc:creator>Mac Isaac, Denis</dc:creator>
  <cp:lastModifiedBy>Mac Isaac, Denis</cp:lastModifiedBy>
  <cp:revision>9</cp:revision>
  <dcterms:created xsi:type="dcterms:W3CDTF">2019-04-08T12:32:13Z</dcterms:created>
  <dcterms:modified xsi:type="dcterms:W3CDTF">2019-04-09T15:01:37Z</dcterms:modified>
</cp:coreProperties>
</file>