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2/18/2020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2/18/2020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CF39-6DE1-4C0B-8CF6-B3E145B080FD}"/>
              </a:ext>
            </a:extLst>
          </p:cNvPr>
          <p:cNvSpPr>
            <a:spLocks noGrp="1"/>
          </p:cNvSpPr>
          <p:nvPr>
            <p:ph type="ctrTitle"/>
          </p:nvPr>
        </p:nvSpPr>
        <p:spPr>
          <a:xfrm>
            <a:off x="1634479" y="4350475"/>
            <a:ext cx="8144134" cy="1373070"/>
          </a:xfrm>
        </p:spPr>
        <p:txBody>
          <a:bodyPr/>
          <a:lstStyle/>
          <a:p>
            <a:pPr algn="l"/>
            <a:r>
              <a:rPr lang="en-US" dirty="0"/>
              <a:t>Limiting Rights: 2.5</a:t>
            </a:r>
            <a:br>
              <a:rPr lang="en-US" dirty="0"/>
            </a:br>
            <a:r>
              <a:rPr lang="en-US" dirty="0"/>
              <a:t>When can the government limit your rights?</a:t>
            </a:r>
          </a:p>
        </p:txBody>
      </p:sp>
    </p:spTree>
    <p:extLst>
      <p:ext uri="{BB962C8B-B14F-4D97-AF65-F5344CB8AC3E}">
        <p14:creationId xmlns:p14="http://schemas.microsoft.com/office/powerpoint/2010/main" val="62431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47AC9-3CAB-4067-81A2-FC12D45AFFC3}"/>
              </a:ext>
            </a:extLst>
          </p:cNvPr>
          <p:cNvSpPr>
            <a:spLocks noGrp="1"/>
          </p:cNvSpPr>
          <p:nvPr>
            <p:ph type="title"/>
          </p:nvPr>
        </p:nvSpPr>
        <p:spPr>
          <a:xfrm>
            <a:off x="680321" y="790869"/>
            <a:ext cx="9613861" cy="1080938"/>
          </a:xfrm>
        </p:spPr>
        <p:txBody>
          <a:bodyPr/>
          <a:lstStyle/>
          <a:p>
            <a:r>
              <a:rPr lang="en-US" dirty="0"/>
              <a:t>Rights are not absolute!</a:t>
            </a:r>
          </a:p>
        </p:txBody>
      </p:sp>
      <p:sp>
        <p:nvSpPr>
          <p:cNvPr id="3" name="Content Placeholder 2">
            <a:extLst>
              <a:ext uri="{FF2B5EF4-FFF2-40B4-BE49-F238E27FC236}">
                <a16:creationId xmlns:a16="http://schemas.microsoft.com/office/drawing/2014/main" id="{C74A27A5-6044-4CB0-AADD-A47F4B57DEED}"/>
              </a:ext>
            </a:extLst>
          </p:cNvPr>
          <p:cNvSpPr>
            <a:spLocks noGrp="1"/>
          </p:cNvSpPr>
          <p:nvPr>
            <p:ph idx="1"/>
          </p:nvPr>
        </p:nvSpPr>
        <p:spPr/>
        <p:txBody>
          <a:bodyPr>
            <a:normAutofit/>
          </a:bodyPr>
          <a:lstStyle/>
          <a:p>
            <a:pPr marL="0" indent="0">
              <a:buNone/>
            </a:pPr>
            <a:r>
              <a:rPr lang="en-US" sz="2800" dirty="0"/>
              <a:t>We know that we have rights, but they are not absolute.  This means that even though we have the right to free speech</a:t>
            </a:r>
            <a:r>
              <a:rPr lang="en-US" sz="2800" dirty="0">
                <a:solidFill>
                  <a:srgbClr val="FFFF00"/>
                </a:solidFill>
              </a:rPr>
              <a:t>, the Constitution and the US Supreme Court have said that there are times when the needs of society should be more important than the needs of individuals</a:t>
            </a:r>
            <a:r>
              <a:rPr lang="en-US" sz="2800" dirty="0"/>
              <a:t>. </a:t>
            </a:r>
          </a:p>
          <a:p>
            <a:pPr marL="0" indent="0">
              <a:buNone/>
            </a:pPr>
            <a:r>
              <a:rPr lang="en-US" sz="2800" dirty="0"/>
              <a:t>Example: yelling fire in a crowded theatre is “free speech” but could cause a danger to the public if people panic and if there is no real and present danger.  </a:t>
            </a:r>
          </a:p>
        </p:txBody>
      </p:sp>
      <p:pic>
        <p:nvPicPr>
          <p:cNvPr id="1026" name="Picture 2" descr="Image result for hate speech">
            <a:extLst>
              <a:ext uri="{FF2B5EF4-FFF2-40B4-BE49-F238E27FC236}">
                <a16:creationId xmlns:a16="http://schemas.microsoft.com/office/drawing/2014/main" id="{3ADE6CEC-447B-4A15-8E17-CA345A68A8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394" y="531697"/>
            <a:ext cx="300037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FFD4312-2744-4787-97AF-598EA825678D}"/>
              </a:ext>
            </a:extLst>
          </p:cNvPr>
          <p:cNvPicPr>
            <a:picLocks noChangeAspect="1"/>
          </p:cNvPicPr>
          <p:nvPr/>
        </p:nvPicPr>
        <p:blipFill>
          <a:blip r:embed="rId3"/>
          <a:stretch>
            <a:fillRect/>
          </a:stretch>
        </p:blipFill>
        <p:spPr>
          <a:xfrm>
            <a:off x="8666921" y="5223032"/>
            <a:ext cx="2177789" cy="1426314"/>
          </a:xfrm>
          <a:prstGeom prst="rect">
            <a:avLst/>
          </a:prstGeom>
        </p:spPr>
      </p:pic>
    </p:spTree>
    <p:extLst>
      <p:ext uri="{BB962C8B-B14F-4D97-AF65-F5344CB8AC3E}">
        <p14:creationId xmlns:p14="http://schemas.microsoft.com/office/powerpoint/2010/main" val="399378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B4B6D-3DC6-4B90-97D6-2C56710364BF}"/>
              </a:ext>
            </a:extLst>
          </p:cNvPr>
          <p:cNvSpPr>
            <a:spLocks noGrp="1"/>
          </p:cNvSpPr>
          <p:nvPr>
            <p:ph type="title"/>
          </p:nvPr>
        </p:nvSpPr>
        <p:spPr/>
        <p:txBody>
          <a:bodyPr/>
          <a:lstStyle/>
          <a:p>
            <a:r>
              <a:rPr lang="en-US" dirty="0"/>
              <a:t>When Can the Government Limit your Rights?</a:t>
            </a:r>
          </a:p>
        </p:txBody>
      </p:sp>
      <p:sp>
        <p:nvSpPr>
          <p:cNvPr id="3" name="Content Placeholder 2">
            <a:extLst>
              <a:ext uri="{FF2B5EF4-FFF2-40B4-BE49-F238E27FC236}">
                <a16:creationId xmlns:a16="http://schemas.microsoft.com/office/drawing/2014/main" id="{99E00E00-58B4-4CC7-9F33-32BEA2228994}"/>
              </a:ext>
            </a:extLst>
          </p:cNvPr>
          <p:cNvSpPr>
            <a:spLocks noGrp="1"/>
          </p:cNvSpPr>
          <p:nvPr>
            <p:ph idx="1"/>
          </p:nvPr>
        </p:nvSpPr>
        <p:spPr>
          <a:xfrm>
            <a:off x="680321" y="2336872"/>
            <a:ext cx="10239470" cy="4342223"/>
          </a:xfrm>
        </p:spPr>
        <p:txBody>
          <a:bodyPr>
            <a:normAutofit fontScale="92500" lnSpcReduction="10000"/>
          </a:bodyPr>
          <a:lstStyle/>
          <a:p>
            <a:pPr marL="0" indent="0">
              <a:buNone/>
            </a:pPr>
            <a:r>
              <a:rPr lang="en-US" dirty="0"/>
              <a:t>The United States government and the US Supreme Court have laid out the following reasons for when rights may be limited:</a:t>
            </a:r>
          </a:p>
          <a:p>
            <a:r>
              <a:rPr lang="en-US" dirty="0">
                <a:solidFill>
                  <a:srgbClr val="FFFF00"/>
                </a:solidFill>
              </a:rPr>
              <a:t>Is there a clear and present danger to the nation- </a:t>
            </a:r>
            <a:r>
              <a:rPr lang="en-US" dirty="0"/>
              <a:t>a war or revolution that causes the government to limit or suspend some rights.</a:t>
            </a:r>
          </a:p>
          <a:p>
            <a:r>
              <a:rPr lang="en-US" dirty="0">
                <a:solidFill>
                  <a:srgbClr val="FFFF00"/>
                </a:solidFill>
              </a:rPr>
              <a:t>Are people promoting hate speech?</a:t>
            </a:r>
          </a:p>
          <a:p>
            <a:r>
              <a:rPr lang="en-US" dirty="0">
                <a:solidFill>
                  <a:srgbClr val="FFFF00"/>
                </a:solidFill>
              </a:rPr>
              <a:t>Are people spreading information that is known to be untrue?</a:t>
            </a:r>
          </a:p>
          <a:p>
            <a:r>
              <a:rPr lang="en-US" dirty="0">
                <a:solidFill>
                  <a:srgbClr val="FFFF00"/>
                </a:solidFill>
              </a:rPr>
              <a:t>Are people doing something that is a conflict to the interests of the government?</a:t>
            </a:r>
            <a:r>
              <a:rPr lang="en-US" dirty="0"/>
              <a:t> </a:t>
            </a:r>
          </a:p>
          <a:p>
            <a:pPr marL="0" indent="0">
              <a:buNone/>
            </a:pPr>
            <a:r>
              <a:rPr lang="en-US" dirty="0"/>
              <a:t>This may be difficult for everyone to agree with. However, if you are giving information to an enemy nation OR if you are telling people not to sign up  or fight in a foreign war when the government has instituted the draft, and you are telling people not to sign up.  You could be arrested in this case.   </a:t>
            </a:r>
          </a:p>
          <a:p>
            <a:pPr marL="0" indent="0">
              <a:buNone/>
            </a:pPr>
            <a:endParaRPr lang="en-US" dirty="0"/>
          </a:p>
        </p:txBody>
      </p:sp>
    </p:spTree>
    <p:extLst>
      <p:ext uri="{BB962C8B-B14F-4D97-AF65-F5344CB8AC3E}">
        <p14:creationId xmlns:p14="http://schemas.microsoft.com/office/powerpoint/2010/main" val="137934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98A7-DDF7-46E0-91FE-78D7E61EE37C}"/>
              </a:ext>
            </a:extLst>
          </p:cNvPr>
          <p:cNvSpPr>
            <a:spLocks noGrp="1"/>
          </p:cNvSpPr>
          <p:nvPr>
            <p:ph type="title"/>
          </p:nvPr>
        </p:nvSpPr>
        <p:spPr/>
        <p:txBody>
          <a:bodyPr/>
          <a:lstStyle/>
          <a:p>
            <a:r>
              <a:rPr lang="en-US" dirty="0"/>
              <a:t>Rights of Habeas Corpus and Ex-Post-Facto are in the Constitution. </a:t>
            </a:r>
          </a:p>
        </p:txBody>
      </p:sp>
      <p:sp>
        <p:nvSpPr>
          <p:cNvPr id="3" name="Content Placeholder 2">
            <a:extLst>
              <a:ext uri="{FF2B5EF4-FFF2-40B4-BE49-F238E27FC236}">
                <a16:creationId xmlns:a16="http://schemas.microsoft.com/office/drawing/2014/main" id="{8DE70C68-E701-4EE4-9B7A-ECB4FF5F7CF7}"/>
              </a:ext>
            </a:extLst>
          </p:cNvPr>
          <p:cNvSpPr>
            <a:spLocks noGrp="1"/>
          </p:cNvSpPr>
          <p:nvPr>
            <p:ph idx="1"/>
          </p:nvPr>
        </p:nvSpPr>
        <p:spPr/>
        <p:txBody>
          <a:bodyPr/>
          <a:lstStyle/>
          <a:p>
            <a:r>
              <a:rPr lang="en-US" dirty="0">
                <a:solidFill>
                  <a:srgbClr val="FFFF00"/>
                </a:solidFill>
              </a:rPr>
              <a:t>Habeas Corpus- </a:t>
            </a:r>
            <a:r>
              <a:rPr lang="en-US" dirty="0"/>
              <a:t>is a legal term that means that </a:t>
            </a:r>
            <a:r>
              <a:rPr lang="en-US" dirty="0">
                <a:solidFill>
                  <a:srgbClr val="FFFF00"/>
                </a:solidFill>
              </a:rPr>
              <a:t>people cannot be held in jail or have their rights taken away without a good reason </a:t>
            </a:r>
            <a:r>
              <a:rPr lang="en-US" dirty="0"/>
              <a:t>and so long as they have been proven guilty of a crime.  This is written in Article 1: Section 9 of the Constitution.</a:t>
            </a:r>
          </a:p>
          <a:p>
            <a:endParaRPr lang="en-US" dirty="0"/>
          </a:p>
          <a:p>
            <a:r>
              <a:rPr lang="en-US" dirty="0">
                <a:solidFill>
                  <a:srgbClr val="FFFF00"/>
                </a:solidFill>
              </a:rPr>
              <a:t>Ex-Post-Facto</a:t>
            </a:r>
            <a:r>
              <a:rPr lang="en-US" dirty="0"/>
              <a:t>: This literally means, “after the fact”. </a:t>
            </a:r>
            <a:r>
              <a:rPr lang="en-US" dirty="0">
                <a:solidFill>
                  <a:srgbClr val="FFFF00"/>
                </a:solidFill>
              </a:rPr>
              <a:t>This means that people cannot be charged with a crime if it was legal when they did it. </a:t>
            </a:r>
            <a:r>
              <a:rPr lang="en-US" dirty="0"/>
              <a:t>Example:  If the government made an action illegal but it was legal when you did it, such as laws on abortion.</a:t>
            </a:r>
          </a:p>
        </p:txBody>
      </p:sp>
    </p:spTree>
    <p:extLst>
      <p:ext uri="{BB962C8B-B14F-4D97-AF65-F5344CB8AC3E}">
        <p14:creationId xmlns:p14="http://schemas.microsoft.com/office/powerpoint/2010/main" val="3205994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604D3-3061-45AD-ADF7-248657E7D2AD}"/>
              </a:ext>
            </a:extLst>
          </p:cNvPr>
          <p:cNvSpPr>
            <a:spLocks noGrp="1"/>
          </p:cNvSpPr>
          <p:nvPr>
            <p:ph type="title"/>
          </p:nvPr>
        </p:nvSpPr>
        <p:spPr/>
        <p:txBody>
          <a:bodyPr/>
          <a:lstStyle/>
          <a:p>
            <a:r>
              <a:rPr lang="en-US" dirty="0"/>
              <a:t>Several Court Cases of Government Limiting Rights.</a:t>
            </a:r>
          </a:p>
        </p:txBody>
      </p:sp>
      <p:sp>
        <p:nvSpPr>
          <p:cNvPr id="3" name="Content Placeholder 2">
            <a:extLst>
              <a:ext uri="{FF2B5EF4-FFF2-40B4-BE49-F238E27FC236}">
                <a16:creationId xmlns:a16="http://schemas.microsoft.com/office/drawing/2014/main" id="{A2F1C483-23DF-4CF1-98F2-BCABED502996}"/>
              </a:ext>
            </a:extLst>
          </p:cNvPr>
          <p:cNvSpPr>
            <a:spLocks noGrp="1"/>
          </p:cNvSpPr>
          <p:nvPr>
            <p:ph idx="1"/>
          </p:nvPr>
        </p:nvSpPr>
        <p:spPr/>
        <p:txBody>
          <a:bodyPr/>
          <a:lstStyle/>
          <a:p>
            <a:r>
              <a:rPr lang="en-US" i="1" dirty="0">
                <a:solidFill>
                  <a:srgbClr val="FFFF00"/>
                </a:solidFill>
              </a:rPr>
              <a:t>Tinker Vs. De Moines </a:t>
            </a:r>
            <a:r>
              <a:rPr lang="en-US" dirty="0"/>
              <a:t>– Students argued that the government does not have the right to limit free speech.  </a:t>
            </a:r>
            <a:r>
              <a:rPr lang="en-US" dirty="0">
                <a:solidFill>
                  <a:srgbClr val="FFFF00"/>
                </a:solidFill>
              </a:rPr>
              <a:t>Court said that in some cases however, such as when it disrupts the learning environment, the government CAN limit students right to free speech.</a:t>
            </a:r>
          </a:p>
          <a:p>
            <a:r>
              <a:rPr lang="en-US" i="1" dirty="0">
                <a:solidFill>
                  <a:srgbClr val="FFFF00"/>
                </a:solidFill>
                <a:latin typeface="Calibri" panose="020F0502020204030204" pitchFamily="34" charset="0"/>
                <a:cs typeface="Calibri" panose="020F0502020204030204" pitchFamily="34" charset="0"/>
              </a:rPr>
              <a:t>Hazelwood School District vs. Kuhlmeier- </a:t>
            </a:r>
            <a:r>
              <a:rPr lang="en-US" i="1" dirty="0">
                <a:latin typeface="Calibri" panose="020F0502020204030204" pitchFamily="34" charset="0"/>
                <a:cs typeface="Calibri" panose="020F0502020204030204" pitchFamily="34" charset="0"/>
              </a:rPr>
              <a:t>Students argued the government cannot limit their right to express their views in schools.  However, </a:t>
            </a:r>
            <a:r>
              <a:rPr lang="en-US" i="1" dirty="0">
                <a:solidFill>
                  <a:srgbClr val="FFFF00"/>
                </a:solidFill>
                <a:latin typeface="Calibri" panose="020F0502020204030204" pitchFamily="34" charset="0"/>
                <a:cs typeface="Calibri" panose="020F0502020204030204" pitchFamily="34" charset="0"/>
              </a:rPr>
              <a:t>the Supreme Court argued that the school does have a right to limit speech that is considered to be inappropriate.</a:t>
            </a:r>
          </a:p>
          <a:p>
            <a:endParaRPr lang="en-US" dirty="0"/>
          </a:p>
        </p:txBody>
      </p:sp>
      <p:pic>
        <p:nvPicPr>
          <p:cNvPr id="4" name="Picture 3">
            <a:extLst>
              <a:ext uri="{FF2B5EF4-FFF2-40B4-BE49-F238E27FC236}">
                <a16:creationId xmlns:a16="http://schemas.microsoft.com/office/drawing/2014/main" id="{6D69BDAD-C533-44D1-888F-4403A8A11A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095918" y="4937701"/>
            <a:ext cx="2638425" cy="1484630"/>
          </a:xfrm>
          <a:prstGeom prst="rect">
            <a:avLst/>
          </a:prstGeom>
          <a:noFill/>
          <a:ln>
            <a:noFill/>
          </a:ln>
        </p:spPr>
      </p:pic>
      <p:sp>
        <p:nvSpPr>
          <p:cNvPr id="5" name="TextBox 4">
            <a:extLst>
              <a:ext uri="{FF2B5EF4-FFF2-40B4-BE49-F238E27FC236}">
                <a16:creationId xmlns:a16="http://schemas.microsoft.com/office/drawing/2014/main" id="{862B7684-1397-4B14-A5C5-D325E18D86AE}"/>
              </a:ext>
            </a:extLst>
          </p:cNvPr>
          <p:cNvSpPr txBox="1"/>
          <p:nvPr/>
        </p:nvSpPr>
        <p:spPr>
          <a:xfrm>
            <a:off x="5724939" y="6470056"/>
            <a:ext cx="6361044" cy="369332"/>
          </a:xfrm>
          <a:prstGeom prst="rect">
            <a:avLst/>
          </a:prstGeom>
          <a:noFill/>
        </p:spPr>
        <p:txBody>
          <a:bodyPr wrap="square" rtlCol="0">
            <a:spAutoFit/>
          </a:bodyPr>
          <a:lstStyle/>
          <a:p>
            <a:r>
              <a:rPr lang="en-US" dirty="0"/>
              <a:t>John and Mary-Beth Tinker at their high school in 1965</a:t>
            </a:r>
          </a:p>
        </p:txBody>
      </p:sp>
      <p:pic>
        <p:nvPicPr>
          <p:cNvPr id="1026" name="Picture 2" descr="Image result for hazelwood school district v. kuhlmeier ruling">
            <a:extLst>
              <a:ext uri="{FF2B5EF4-FFF2-40B4-BE49-F238E27FC236}">
                <a16:creationId xmlns:a16="http://schemas.microsoft.com/office/drawing/2014/main" id="{7884AC5B-8D21-41CD-A0F6-56B641FD68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4684" y="5197751"/>
            <a:ext cx="3342446" cy="164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4834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301</TotalTime>
  <Words>473</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Trebuchet MS</vt:lpstr>
      <vt:lpstr>Berlin</vt:lpstr>
      <vt:lpstr>Limiting Rights: 2.5 When can the government limit your rights?</vt:lpstr>
      <vt:lpstr>Rights are not absolute!</vt:lpstr>
      <vt:lpstr>When Can the Government Limit your Rights?</vt:lpstr>
      <vt:lpstr>Rights of Habeas Corpus and Ex-Post-Facto are in the Constitution. </vt:lpstr>
      <vt:lpstr>Several Court Cases of Government Limiting Rights.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Limiting Rights</dc:title>
  <dc:creator>Denis Macisaac</dc:creator>
  <cp:lastModifiedBy>Denis Macisaac</cp:lastModifiedBy>
  <cp:revision>10</cp:revision>
  <dcterms:created xsi:type="dcterms:W3CDTF">2020-02-17T20:12:27Z</dcterms:created>
  <dcterms:modified xsi:type="dcterms:W3CDTF">2020-02-18T18:38:22Z</dcterms:modified>
</cp:coreProperties>
</file>