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3/4/2020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3/4/2020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0321" y="2733709"/>
            <a:ext cx="9303937" cy="1373070"/>
          </a:xfrm>
        </p:spPr>
        <p:txBody>
          <a:bodyPr/>
          <a:lstStyle/>
          <a:p>
            <a:r>
              <a:rPr lang="en-US" dirty="0"/>
              <a:t>Impact of Constitutional Amendments in Landmark Cases in the USA</a:t>
            </a:r>
          </a:p>
        </p:txBody>
      </p:sp>
    </p:spTree>
    <p:extLst>
      <p:ext uri="{BB962C8B-B14F-4D97-AF65-F5344CB8AC3E}">
        <p14:creationId xmlns:p14="http://schemas.microsoft.com/office/powerpoint/2010/main" val="1717267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08ED-7CF5-4C1A-8D81-E51AEB36E0D3}"/>
              </a:ext>
            </a:extLst>
          </p:cNvPr>
          <p:cNvSpPr>
            <a:spLocks noGrp="1"/>
          </p:cNvSpPr>
          <p:nvPr>
            <p:ph type="title"/>
          </p:nvPr>
        </p:nvSpPr>
        <p:spPr/>
        <p:txBody>
          <a:bodyPr/>
          <a:lstStyle/>
          <a:p>
            <a:r>
              <a:rPr lang="en-US" i="1" dirty="0"/>
              <a:t>Gideon vs. Wainwright 1963</a:t>
            </a:r>
          </a:p>
        </p:txBody>
      </p:sp>
      <p:sp>
        <p:nvSpPr>
          <p:cNvPr id="3" name="Content Placeholder 2">
            <a:extLst>
              <a:ext uri="{FF2B5EF4-FFF2-40B4-BE49-F238E27FC236}">
                <a16:creationId xmlns:a16="http://schemas.microsoft.com/office/drawing/2014/main" id="{83D31FF2-89B1-4402-871F-475A6B79C893}"/>
              </a:ext>
            </a:extLst>
          </p:cNvPr>
          <p:cNvSpPr>
            <a:spLocks noGrp="1"/>
          </p:cNvSpPr>
          <p:nvPr>
            <p:ph idx="1"/>
          </p:nvPr>
        </p:nvSpPr>
        <p:spPr>
          <a:xfrm>
            <a:off x="680322" y="2336873"/>
            <a:ext cx="7522774" cy="4315718"/>
          </a:xfrm>
        </p:spPr>
        <p:txBody>
          <a:bodyPr>
            <a:normAutofit/>
          </a:bodyPr>
          <a:lstStyle/>
          <a:p>
            <a:r>
              <a:rPr lang="en-US" dirty="0"/>
              <a:t>Clearance Gideon was force to represent himself in court after he was charged with several minor crimes, including break and enters. He went to court and was unable to afford a lawyer.  The court refused to appoint one because the law indicated that lawyers were for federal capital cases and not for minor crimes.  After he was found guilty, he appealed his case.  The court said that his right to a fair and speedy trial was violated because he did not have a lawyer.  From now on people charge with crimes would need to be appointed with a lawyer by the state.</a:t>
            </a:r>
          </a:p>
        </p:txBody>
      </p:sp>
      <p:pic>
        <p:nvPicPr>
          <p:cNvPr id="1026" name="Picture 2" descr="Image result for gideon v wainwright ruling">
            <a:extLst>
              <a:ext uri="{FF2B5EF4-FFF2-40B4-BE49-F238E27FC236}">
                <a16:creationId xmlns:a16="http://schemas.microsoft.com/office/drawing/2014/main" id="{AAAD1D75-1D32-4BF1-B742-EF445F4EF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9393" y="2440099"/>
            <a:ext cx="3389578" cy="284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51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 Slavery Amendments</a:t>
            </a:r>
          </a:p>
        </p:txBody>
      </p:sp>
      <p:sp>
        <p:nvSpPr>
          <p:cNvPr id="3" name="Content Placeholder 2"/>
          <p:cNvSpPr>
            <a:spLocks noGrp="1"/>
          </p:cNvSpPr>
          <p:nvPr>
            <p:ph idx="1"/>
          </p:nvPr>
        </p:nvSpPr>
        <p:spPr>
          <a:xfrm>
            <a:off x="680322" y="2336873"/>
            <a:ext cx="6325960" cy="3599316"/>
          </a:xfrm>
        </p:spPr>
        <p:txBody>
          <a:bodyPr/>
          <a:lstStyle/>
          <a:p>
            <a:r>
              <a:rPr lang="en-US" dirty="0">
                <a:solidFill>
                  <a:srgbClr val="FFFF00"/>
                </a:solidFill>
              </a:rPr>
              <a:t>Amendments 13, 14 and 15 extended voting rights and citizenship to all African Americans who were once considered slaves following the end of the Civil War.</a:t>
            </a:r>
            <a:r>
              <a:rPr lang="en-US" dirty="0"/>
              <a:t>  Some states would try and pass laws that would restrict or take away the rights of many African Americans and more amendments were needed to ensure their rights were protected. </a:t>
            </a:r>
          </a:p>
        </p:txBody>
      </p:sp>
      <p:pic>
        <p:nvPicPr>
          <p:cNvPr id="1026" name="Picture 2" descr="Image result for literacy t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282" y="2411927"/>
            <a:ext cx="2299472" cy="17246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9694649" y="2265910"/>
            <a:ext cx="1847850" cy="2466975"/>
          </a:xfrm>
          <a:prstGeom prst="rect">
            <a:avLst/>
          </a:prstGeom>
        </p:spPr>
      </p:pic>
    </p:spTree>
    <p:extLst>
      <p:ext uri="{BB962C8B-B14F-4D97-AF65-F5344CB8AC3E}">
        <p14:creationId xmlns:p14="http://schemas.microsoft.com/office/powerpoint/2010/main" val="2387831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Extending Voting Rights</a:t>
            </a:r>
          </a:p>
        </p:txBody>
      </p:sp>
      <p:sp>
        <p:nvSpPr>
          <p:cNvPr id="3" name="Content Placeholder 2"/>
          <p:cNvSpPr>
            <a:spLocks noGrp="1"/>
          </p:cNvSpPr>
          <p:nvPr>
            <p:ph idx="1"/>
          </p:nvPr>
        </p:nvSpPr>
        <p:spPr/>
        <p:txBody>
          <a:bodyPr/>
          <a:lstStyle/>
          <a:p>
            <a:r>
              <a:rPr lang="en-US" dirty="0">
                <a:solidFill>
                  <a:srgbClr val="FFFF00"/>
                </a:solidFill>
              </a:rPr>
              <a:t>The 19</a:t>
            </a:r>
            <a:r>
              <a:rPr lang="en-US" baseline="30000" dirty="0">
                <a:solidFill>
                  <a:srgbClr val="FFFF00"/>
                </a:solidFill>
              </a:rPr>
              <a:t>th</a:t>
            </a:r>
            <a:r>
              <a:rPr lang="en-US" dirty="0">
                <a:solidFill>
                  <a:srgbClr val="FFFF00"/>
                </a:solidFill>
              </a:rPr>
              <a:t>, 24 and 26</a:t>
            </a:r>
            <a:r>
              <a:rPr lang="en-US" baseline="30000" dirty="0">
                <a:solidFill>
                  <a:srgbClr val="FFFF00"/>
                </a:solidFill>
              </a:rPr>
              <a:t>th</a:t>
            </a:r>
            <a:r>
              <a:rPr lang="en-US" dirty="0">
                <a:solidFill>
                  <a:srgbClr val="FFFF00"/>
                </a:solidFill>
              </a:rPr>
              <a:t> Amendments extended the rights to women, African Americans and to those 18 years of age and older</a:t>
            </a:r>
            <a:r>
              <a:rPr lang="en-US" dirty="0"/>
              <a:t>.  These amendments allowed more people to be able to vote.  However, not all change to voting rights were done by amendments.</a:t>
            </a:r>
          </a:p>
          <a:p>
            <a:r>
              <a:rPr lang="en-US" dirty="0">
                <a:solidFill>
                  <a:srgbClr val="FFFF00"/>
                </a:solidFill>
              </a:rPr>
              <a:t>The Voting Rights Acts of 1964 and 1965 banned discrimination by local, state and federal government officials </a:t>
            </a:r>
            <a:r>
              <a:rPr lang="en-US" dirty="0"/>
              <a:t>when it came to voting and other aspects of social life, such as in employment. </a:t>
            </a:r>
            <a:r>
              <a:rPr lang="en-US" dirty="0">
                <a:solidFill>
                  <a:srgbClr val="FFFF00"/>
                </a:solidFill>
              </a:rPr>
              <a:t> It also eliminated the literacy tests</a:t>
            </a:r>
            <a:r>
              <a:rPr lang="en-US" dirty="0"/>
              <a:t>!</a:t>
            </a:r>
          </a:p>
        </p:txBody>
      </p:sp>
    </p:spTree>
    <p:extLst>
      <p:ext uri="{BB962C8B-B14F-4D97-AF65-F5344CB8AC3E}">
        <p14:creationId xmlns:p14="http://schemas.microsoft.com/office/powerpoint/2010/main" val="315223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Amendments affected Political Participation?</a:t>
            </a:r>
          </a:p>
        </p:txBody>
      </p:sp>
      <p:sp>
        <p:nvSpPr>
          <p:cNvPr id="3" name="Content Placeholder 2"/>
          <p:cNvSpPr>
            <a:spLocks noGrp="1"/>
          </p:cNvSpPr>
          <p:nvPr>
            <p:ph idx="1"/>
          </p:nvPr>
        </p:nvSpPr>
        <p:spPr>
          <a:xfrm>
            <a:off x="680322" y="2336873"/>
            <a:ext cx="5782262" cy="3599316"/>
          </a:xfrm>
        </p:spPr>
        <p:txBody>
          <a:bodyPr>
            <a:normAutofit fontScale="92500" lnSpcReduction="10000"/>
          </a:bodyPr>
          <a:lstStyle/>
          <a:p>
            <a:r>
              <a:rPr lang="en-US" dirty="0">
                <a:solidFill>
                  <a:srgbClr val="FFFF00"/>
                </a:solidFill>
              </a:rPr>
              <a:t>Changes to the constitution did change society.  But it took a long time for people to accept these changes</a:t>
            </a:r>
            <a:r>
              <a:rPr lang="en-US" dirty="0"/>
              <a:t>.  The 15</a:t>
            </a:r>
            <a:r>
              <a:rPr lang="en-US" baseline="30000" dirty="0"/>
              <a:t>th</a:t>
            </a:r>
            <a:r>
              <a:rPr lang="en-US" dirty="0"/>
              <a:t> Amendment gave the right of African Americans to vote but it did not say how they were able to vote.  This mean that states could and did discriminate who could vote.  This lead to protests and violence in the streets until the country did what was right!</a:t>
            </a:r>
          </a:p>
          <a:p>
            <a:r>
              <a:rPr lang="en-US" dirty="0">
                <a:solidFill>
                  <a:srgbClr val="FFFF00"/>
                </a:solidFill>
              </a:rPr>
              <a:t>Changes to laws allowed more people to vote and run for office</a:t>
            </a:r>
            <a:r>
              <a:rPr lang="en-US" dirty="0"/>
              <a:t> than ever before! </a:t>
            </a:r>
          </a:p>
        </p:txBody>
      </p:sp>
      <p:pic>
        <p:nvPicPr>
          <p:cNvPr id="2050" name="Picture 2" descr="Image result for voting rights prote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601" y="1599388"/>
            <a:ext cx="3145115" cy="21009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women running for off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1349" y="3970641"/>
            <a:ext cx="4572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12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Famous Cases: </a:t>
            </a:r>
            <a:r>
              <a:rPr lang="en-US" i="1" dirty="0"/>
              <a:t>Marbury Vs. Madison 1803</a:t>
            </a:r>
          </a:p>
        </p:txBody>
      </p:sp>
      <p:sp>
        <p:nvSpPr>
          <p:cNvPr id="3" name="Content Placeholder 2"/>
          <p:cNvSpPr>
            <a:spLocks noGrp="1"/>
          </p:cNvSpPr>
          <p:nvPr>
            <p:ph idx="1"/>
          </p:nvPr>
        </p:nvSpPr>
        <p:spPr/>
        <p:txBody>
          <a:bodyPr/>
          <a:lstStyle/>
          <a:p>
            <a:r>
              <a:rPr lang="en-US" dirty="0">
                <a:solidFill>
                  <a:srgbClr val="FFFF00"/>
                </a:solidFill>
              </a:rPr>
              <a:t>An important supreme court case that established forevermore that the </a:t>
            </a:r>
            <a:r>
              <a:rPr lang="en-US" u="sng" dirty="0">
                <a:solidFill>
                  <a:srgbClr val="FFFF00"/>
                </a:solidFill>
              </a:rPr>
              <a:t>Supreme Court had the right to declare laws unconstitutional</a:t>
            </a:r>
            <a:r>
              <a:rPr lang="en-US" dirty="0"/>
              <a:t>.  In this specific case, Secretary of State James Madison refused to issue a signed court appointment by former president, John Adams.  He refused because, the new president, Thomas Jefferson, did not want Adams supports on the court. The refusal by Madison to issue the confirmed appointment, was illegal and therefore not constitutional.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0272" y="4493055"/>
            <a:ext cx="1401846" cy="2117810"/>
          </a:xfrm>
          <a:prstGeom prst="rect">
            <a:avLst/>
          </a:prstGeom>
        </p:spPr>
      </p:pic>
      <p:pic>
        <p:nvPicPr>
          <p:cNvPr id="7" name="Picture 6"/>
          <p:cNvPicPr>
            <a:picLocks noChangeAspect="1"/>
          </p:cNvPicPr>
          <p:nvPr/>
        </p:nvPicPr>
        <p:blipFill>
          <a:blip r:embed="rId3"/>
          <a:stretch>
            <a:fillRect/>
          </a:stretch>
        </p:blipFill>
        <p:spPr>
          <a:xfrm>
            <a:off x="10196373" y="1746514"/>
            <a:ext cx="1745745" cy="2615997"/>
          </a:xfrm>
          <a:prstGeom prst="rect">
            <a:avLst/>
          </a:prstGeom>
        </p:spPr>
      </p:pic>
      <p:pic>
        <p:nvPicPr>
          <p:cNvPr id="8" name="Picture 7"/>
          <p:cNvPicPr>
            <a:picLocks noChangeAspect="1"/>
          </p:cNvPicPr>
          <p:nvPr/>
        </p:nvPicPr>
        <p:blipFill>
          <a:blip r:embed="rId4"/>
          <a:stretch>
            <a:fillRect/>
          </a:stretch>
        </p:blipFill>
        <p:spPr>
          <a:xfrm>
            <a:off x="6759145" y="4873195"/>
            <a:ext cx="3089189" cy="1737670"/>
          </a:xfrm>
          <a:prstGeom prst="rect">
            <a:avLst/>
          </a:prstGeom>
        </p:spPr>
      </p:pic>
    </p:spTree>
    <p:extLst>
      <p:ext uri="{BB962C8B-B14F-4D97-AF65-F5344CB8AC3E}">
        <p14:creationId xmlns:p14="http://schemas.microsoft.com/office/powerpoint/2010/main" val="2552762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Famous Cases: </a:t>
            </a:r>
            <a:r>
              <a:rPr lang="en-US" i="1" dirty="0"/>
              <a:t>Plessy vs. Ferguson 1896</a:t>
            </a:r>
          </a:p>
        </p:txBody>
      </p:sp>
      <p:sp>
        <p:nvSpPr>
          <p:cNvPr id="3" name="Content Placeholder 2"/>
          <p:cNvSpPr>
            <a:spLocks noGrp="1"/>
          </p:cNvSpPr>
          <p:nvPr>
            <p:ph idx="1"/>
          </p:nvPr>
        </p:nvSpPr>
        <p:spPr>
          <a:xfrm>
            <a:off x="680321" y="2336873"/>
            <a:ext cx="7450425" cy="4315718"/>
          </a:xfrm>
        </p:spPr>
        <p:txBody>
          <a:bodyPr>
            <a:normAutofit/>
          </a:bodyPr>
          <a:lstStyle/>
          <a:p>
            <a:r>
              <a:rPr lang="en-US" dirty="0">
                <a:solidFill>
                  <a:srgbClr val="FFFF00"/>
                </a:solidFill>
              </a:rPr>
              <a:t>This is a famous court case that ruled that “</a:t>
            </a:r>
            <a:r>
              <a:rPr lang="en-US" u="sng" dirty="0">
                <a:solidFill>
                  <a:srgbClr val="FFFF00"/>
                </a:solidFill>
              </a:rPr>
              <a:t>separate but equal</a:t>
            </a:r>
            <a:r>
              <a:rPr lang="en-US" dirty="0">
                <a:solidFill>
                  <a:srgbClr val="FFFF00"/>
                </a:solidFill>
              </a:rPr>
              <a:t>” facilities </a:t>
            </a:r>
            <a:r>
              <a:rPr lang="en-US" dirty="0"/>
              <a:t>(train cars) </a:t>
            </a:r>
            <a:r>
              <a:rPr lang="en-US" dirty="0">
                <a:solidFill>
                  <a:srgbClr val="FFFF00"/>
                </a:solidFill>
              </a:rPr>
              <a:t>did not discriminate on the basis of race because the constitution only addresses legal discrimination, not social discrimination</a:t>
            </a:r>
            <a:r>
              <a:rPr lang="en-US" dirty="0"/>
              <a:t>.  As long as the “facilities were equal”, they were allowed to be “separate”.  </a:t>
            </a:r>
            <a:r>
              <a:rPr lang="en-US" dirty="0">
                <a:solidFill>
                  <a:srgbClr val="FFFF00"/>
                </a:solidFill>
              </a:rPr>
              <a:t>Years later, the decision in this case was overturned in </a:t>
            </a:r>
            <a:r>
              <a:rPr lang="en-US" i="1" dirty="0">
                <a:solidFill>
                  <a:srgbClr val="FFFF00"/>
                </a:solidFill>
              </a:rPr>
              <a:t>Brown vs. Board</a:t>
            </a:r>
            <a:r>
              <a:rPr lang="en-US" i="1" dirty="0"/>
              <a:t> </a:t>
            </a:r>
            <a:r>
              <a:rPr lang="en-US" dirty="0"/>
              <a:t>saying that “separate but equal” facilities was a violation of the 14</a:t>
            </a:r>
            <a:r>
              <a:rPr lang="en-US" baseline="30000" dirty="0"/>
              <a:t>th</a:t>
            </a:r>
            <a:r>
              <a:rPr lang="en-US" dirty="0"/>
              <a:t> Amendment </a:t>
            </a:r>
            <a:r>
              <a:rPr lang="en-US" dirty="0">
                <a:solidFill>
                  <a:srgbClr val="FFFF00"/>
                </a:solidFill>
              </a:rPr>
              <a:t>because it treated blacks differently than whites. Therefore, the case violates the constitution. </a:t>
            </a:r>
          </a:p>
        </p:txBody>
      </p:sp>
      <p:pic>
        <p:nvPicPr>
          <p:cNvPr id="4" name="Picture 3"/>
          <p:cNvPicPr>
            <a:picLocks noChangeAspect="1"/>
          </p:cNvPicPr>
          <p:nvPr/>
        </p:nvPicPr>
        <p:blipFill>
          <a:blip r:embed="rId2"/>
          <a:stretch>
            <a:fillRect/>
          </a:stretch>
        </p:blipFill>
        <p:spPr>
          <a:xfrm>
            <a:off x="8130746" y="2550354"/>
            <a:ext cx="3768811" cy="2132857"/>
          </a:xfrm>
          <a:prstGeom prst="rect">
            <a:avLst/>
          </a:prstGeom>
        </p:spPr>
      </p:pic>
    </p:spTree>
    <p:extLst>
      <p:ext uri="{BB962C8B-B14F-4D97-AF65-F5344CB8AC3E}">
        <p14:creationId xmlns:p14="http://schemas.microsoft.com/office/powerpoint/2010/main" val="3854917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Famous Case: </a:t>
            </a:r>
            <a:r>
              <a:rPr lang="en-US" i="1" dirty="0"/>
              <a:t>Brown v. Board of Education</a:t>
            </a:r>
          </a:p>
        </p:txBody>
      </p:sp>
      <p:sp>
        <p:nvSpPr>
          <p:cNvPr id="3" name="Content Placeholder 2"/>
          <p:cNvSpPr>
            <a:spLocks noGrp="1"/>
          </p:cNvSpPr>
          <p:nvPr>
            <p:ph idx="1"/>
          </p:nvPr>
        </p:nvSpPr>
        <p:spPr>
          <a:xfrm>
            <a:off x="680322" y="2336873"/>
            <a:ext cx="6952930" cy="4302466"/>
          </a:xfrm>
        </p:spPr>
        <p:txBody>
          <a:bodyPr>
            <a:normAutofit/>
          </a:bodyPr>
          <a:lstStyle/>
          <a:p>
            <a:r>
              <a:rPr lang="en-US" dirty="0"/>
              <a:t>The </a:t>
            </a:r>
            <a:r>
              <a:rPr lang="en-US" i="1" dirty="0"/>
              <a:t>Plessy vs. Ferguson </a:t>
            </a:r>
            <a:r>
              <a:rPr lang="en-US" dirty="0"/>
              <a:t>case was virtually overturned in this case.  This is an example of case made law.  Basically, </a:t>
            </a:r>
            <a:r>
              <a:rPr lang="en-US" dirty="0">
                <a:solidFill>
                  <a:srgbClr val="FFFF00"/>
                </a:solidFill>
              </a:rPr>
              <a:t>in 1954, the Brown family sued the school board in their state because they said their school (for blacks) was not good quality and therefore was discriminatory because it was “unequal” to that of whites.  The case when to the Supreme Court of the Untied States and the court agreed</a:t>
            </a:r>
            <a:r>
              <a:rPr lang="en-US" dirty="0"/>
              <a:t>.  </a:t>
            </a:r>
            <a:r>
              <a:rPr lang="en-US" dirty="0">
                <a:solidFill>
                  <a:srgbClr val="FFFF00"/>
                </a:solidFill>
              </a:rPr>
              <a:t>This lead to the Civil Rights Acts of 1964 and 65.  The case was discriminatory and violated the 14</a:t>
            </a:r>
            <a:r>
              <a:rPr lang="en-US" baseline="30000" dirty="0">
                <a:solidFill>
                  <a:srgbClr val="FFFF00"/>
                </a:solidFill>
              </a:rPr>
              <a:t>th</a:t>
            </a:r>
            <a:r>
              <a:rPr lang="en-US" dirty="0">
                <a:solidFill>
                  <a:srgbClr val="FFFF00"/>
                </a:solidFill>
              </a:rPr>
              <a:t> Amendment. </a:t>
            </a:r>
          </a:p>
        </p:txBody>
      </p:sp>
      <p:pic>
        <p:nvPicPr>
          <p:cNvPr id="4" name="Picture 3"/>
          <p:cNvPicPr>
            <a:picLocks noChangeAspect="1"/>
          </p:cNvPicPr>
          <p:nvPr/>
        </p:nvPicPr>
        <p:blipFill>
          <a:blip r:embed="rId2"/>
          <a:stretch>
            <a:fillRect/>
          </a:stretch>
        </p:blipFill>
        <p:spPr>
          <a:xfrm>
            <a:off x="8060595" y="2188047"/>
            <a:ext cx="3442242" cy="4113899"/>
          </a:xfrm>
          <a:prstGeom prst="rect">
            <a:avLst/>
          </a:prstGeom>
        </p:spPr>
      </p:pic>
    </p:spTree>
    <p:extLst>
      <p:ext uri="{BB962C8B-B14F-4D97-AF65-F5344CB8AC3E}">
        <p14:creationId xmlns:p14="http://schemas.microsoft.com/office/powerpoint/2010/main" val="248954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Famous Case: </a:t>
            </a:r>
            <a:r>
              <a:rPr lang="en-US" i="1" dirty="0"/>
              <a:t>Gerald Gault Vs. United States</a:t>
            </a:r>
          </a:p>
        </p:txBody>
      </p:sp>
      <p:sp>
        <p:nvSpPr>
          <p:cNvPr id="3" name="Content Placeholder 2"/>
          <p:cNvSpPr>
            <a:spLocks noGrp="1"/>
          </p:cNvSpPr>
          <p:nvPr>
            <p:ph idx="1"/>
          </p:nvPr>
        </p:nvSpPr>
        <p:spPr>
          <a:xfrm>
            <a:off x="680322" y="2336872"/>
            <a:ext cx="7244478" cy="4249457"/>
          </a:xfrm>
        </p:spPr>
        <p:txBody>
          <a:bodyPr>
            <a:normAutofit/>
          </a:bodyPr>
          <a:lstStyle/>
          <a:p>
            <a:r>
              <a:rPr lang="en-US" dirty="0"/>
              <a:t>Gault was a young offender</a:t>
            </a:r>
            <a:r>
              <a:rPr lang="en-US" dirty="0">
                <a:solidFill>
                  <a:srgbClr val="FFFF00"/>
                </a:solidFill>
              </a:rPr>
              <a:t>.  He was accused of committing a crime but the court in his state said that he did not have the right to due process</a:t>
            </a:r>
            <a:r>
              <a:rPr lang="en-US" dirty="0"/>
              <a:t> and was sentenced to 6 years in reform school.  He sued and took his case to the Supreme Court of the United States.  </a:t>
            </a:r>
            <a:r>
              <a:rPr lang="en-US" dirty="0">
                <a:solidFill>
                  <a:srgbClr val="FFFF00"/>
                </a:solidFill>
              </a:rPr>
              <a:t>The Supreme Court of the United States said that his due process rights were violated under the 5</a:t>
            </a:r>
            <a:r>
              <a:rPr lang="en-US" baseline="30000" dirty="0">
                <a:solidFill>
                  <a:srgbClr val="FFFF00"/>
                </a:solidFill>
              </a:rPr>
              <a:t>th</a:t>
            </a:r>
            <a:r>
              <a:rPr lang="en-US" dirty="0">
                <a:solidFill>
                  <a:srgbClr val="FFFF00"/>
                </a:solidFill>
              </a:rPr>
              <a:t> Amendment and said that the constitution was not just for adults, but minors as well!</a:t>
            </a:r>
          </a:p>
        </p:txBody>
      </p:sp>
      <p:pic>
        <p:nvPicPr>
          <p:cNvPr id="1026" name="Picture 2" descr="Image result for juvenile det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704" y="2508837"/>
            <a:ext cx="3484002" cy="271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78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65E23-0BF3-4771-9245-3BAB0BF9586D}"/>
              </a:ext>
            </a:extLst>
          </p:cNvPr>
          <p:cNvSpPr>
            <a:spLocks noGrp="1"/>
          </p:cNvSpPr>
          <p:nvPr>
            <p:ph type="title"/>
          </p:nvPr>
        </p:nvSpPr>
        <p:spPr/>
        <p:txBody>
          <a:bodyPr/>
          <a:lstStyle/>
          <a:p>
            <a:r>
              <a:rPr lang="en-US" i="1" u="sng" dirty="0"/>
              <a:t>Miranda vs. Arizona-1966</a:t>
            </a:r>
          </a:p>
        </p:txBody>
      </p:sp>
      <p:sp>
        <p:nvSpPr>
          <p:cNvPr id="3" name="Content Placeholder 2">
            <a:extLst>
              <a:ext uri="{FF2B5EF4-FFF2-40B4-BE49-F238E27FC236}">
                <a16:creationId xmlns:a16="http://schemas.microsoft.com/office/drawing/2014/main" id="{B2CB44DE-E794-416C-9069-9104E90B1BFE}"/>
              </a:ext>
            </a:extLst>
          </p:cNvPr>
          <p:cNvSpPr>
            <a:spLocks noGrp="1"/>
          </p:cNvSpPr>
          <p:nvPr>
            <p:ph idx="1"/>
          </p:nvPr>
        </p:nvSpPr>
        <p:spPr>
          <a:xfrm>
            <a:off x="680321" y="2336872"/>
            <a:ext cx="7469765" cy="4236205"/>
          </a:xfrm>
        </p:spPr>
        <p:txBody>
          <a:bodyPr>
            <a:normAutofit lnSpcReduction="10000"/>
          </a:bodyPr>
          <a:lstStyle/>
          <a:p>
            <a:r>
              <a:rPr lang="en-US" dirty="0">
                <a:solidFill>
                  <a:srgbClr val="FFFF00"/>
                </a:solidFill>
              </a:rPr>
              <a:t>In </a:t>
            </a:r>
            <a:r>
              <a:rPr lang="en-US" b="1" i="1" u="sng" dirty="0">
                <a:solidFill>
                  <a:srgbClr val="00B0F0"/>
                </a:solidFill>
              </a:rPr>
              <a:t>Maranda vs. Arizona</a:t>
            </a:r>
            <a:r>
              <a:rPr lang="en-US" dirty="0">
                <a:solidFill>
                  <a:srgbClr val="FFFF00"/>
                </a:solidFill>
              </a:rPr>
              <a:t>, Ernesto Miranda was charged with kidnapping and rape of an 18 year old woman</a:t>
            </a:r>
            <a:r>
              <a:rPr lang="en-US" dirty="0"/>
              <a:t>.  When he was later arrested, police interrogated Miranda for two hours before getting him to write a signed confession to the crimes.  When the case went to court, </a:t>
            </a:r>
            <a:r>
              <a:rPr lang="en-US" dirty="0">
                <a:solidFill>
                  <a:srgbClr val="FFFF00"/>
                </a:solidFill>
              </a:rPr>
              <a:t>Miranda was found guilty and sentenced to 20+ years in jail.  However, the case was appealed </a:t>
            </a:r>
            <a:r>
              <a:rPr lang="en-US" dirty="0"/>
              <a:t>to </a:t>
            </a:r>
            <a:r>
              <a:rPr lang="en-US" dirty="0">
                <a:solidFill>
                  <a:srgbClr val="FFFF00"/>
                </a:solidFill>
              </a:rPr>
              <a:t>the Arizona Supreme Court which ruled that Miranda was not told of his right to remain silent and therefore his fifth amendment rights were </a:t>
            </a:r>
            <a:r>
              <a:rPr lang="en-US" dirty="0" err="1">
                <a:solidFill>
                  <a:srgbClr val="FFFF00"/>
                </a:solidFill>
              </a:rPr>
              <a:t>violeted</a:t>
            </a:r>
            <a:r>
              <a:rPr lang="en-US" dirty="0">
                <a:solidFill>
                  <a:srgbClr val="FFFF00"/>
                </a:solidFill>
              </a:rPr>
              <a:t>.  The case was thrown out! </a:t>
            </a:r>
            <a:r>
              <a:rPr lang="en-US" dirty="0"/>
              <a:t>From now on, police were obligated to inform people of their rights before questioning!</a:t>
            </a:r>
          </a:p>
        </p:txBody>
      </p:sp>
      <p:pic>
        <p:nvPicPr>
          <p:cNvPr id="1026" name="Picture 2" descr="A mug shot of Ernesto Miranda.">
            <a:extLst>
              <a:ext uri="{FF2B5EF4-FFF2-40B4-BE49-F238E27FC236}">
                <a16:creationId xmlns:a16="http://schemas.microsoft.com/office/drawing/2014/main" id="{4E3E39E9-DD66-424C-BD20-D1CA4C446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5253" y="2433059"/>
            <a:ext cx="2946425" cy="352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3154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282</TotalTime>
  <Words>911</Words>
  <Application>Microsoft Office PowerPoint</Application>
  <PresentationFormat>Widescreen</PresentationFormat>
  <Paragraphs>21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Trebuchet MS</vt:lpstr>
      <vt:lpstr>Berlin</vt:lpstr>
      <vt:lpstr>Impact of Constitutional Amendments in Landmark Cases in the USA</vt:lpstr>
      <vt:lpstr>Anti Slavery Amendments</vt:lpstr>
      <vt:lpstr>Extending Voting Rights</vt:lpstr>
      <vt:lpstr>How Amendments affected Political Participation?</vt:lpstr>
      <vt:lpstr> Famous Cases: Marbury Vs. Madison 1803</vt:lpstr>
      <vt:lpstr>Famous Cases: Plessy vs. Ferguson 1896</vt:lpstr>
      <vt:lpstr>Famous Case: Brown v. Board of Education</vt:lpstr>
      <vt:lpstr>Famous Case: Gerald Gault Vs. United States</vt:lpstr>
      <vt:lpstr>Miranda vs. Arizona-1966</vt:lpstr>
      <vt:lpstr>Gideon vs. Wainwright 1963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Amendments after the Bill of Rights</dc:title>
  <dc:creator>Mac Isaac, Denis</dc:creator>
  <cp:lastModifiedBy>Denis Macisaac</cp:lastModifiedBy>
  <cp:revision>19</cp:revision>
  <dcterms:created xsi:type="dcterms:W3CDTF">2019-04-26T23:54:05Z</dcterms:created>
  <dcterms:modified xsi:type="dcterms:W3CDTF">2020-03-04T15:31:15Z</dcterms:modified>
</cp:coreProperties>
</file>