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8" d="100"/>
          <a:sy n="78" d="100"/>
        </p:scale>
        <p:origin x="1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4/20/2019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4/20/2019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Exam Prep Part 1</a:t>
            </a:r>
            <a:br>
              <a:rPr lang="en-US" dirty="0" smtClean="0"/>
            </a:br>
            <a:r>
              <a:rPr lang="en-US" dirty="0" smtClean="0"/>
              <a:t>Origins and Purpose of Government</a:t>
            </a:r>
            <a:endParaRPr lang="en-US" dirty="0"/>
          </a:p>
        </p:txBody>
      </p:sp>
    </p:spTree>
    <p:extLst>
      <p:ext uri="{BB962C8B-B14F-4D97-AF65-F5344CB8AC3E}">
        <p14:creationId xmlns:p14="http://schemas.microsoft.com/office/powerpoint/2010/main" val="289100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Beginnings of the United States.</a:t>
            </a:r>
            <a:endParaRPr lang="en-US" dirty="0"/>
          </a:p>
        </p:txBody>
      </p:sp>
      <p:sp>
        <p:nvSpPr>
          <p:cNvPr id="3" name="Content Placeholder 2"/>
          <p:cNvSpPr>
            <a:spLocks noGrp="1"/>
          </p:cNvSpPr>
          <p:nvPr>
            <p:ph idx="1"/>
          </p:nvPr>
        </p:nvSpPr>
        <p:spPr/>
        <p:txBody>
          <a:bodyPr/>
          <a:lstStyle/>
          <a:p>
            <a:r>
              <a:rPr lang="en-US" dirty="0" smtClean="0">
                <a:solidFill>
                  <a:srgbClr val="FFFF00"/>
                </a:solidFill>
              </a:rPr>
              <a:t>Started out as 13 colonies under British rule and part of the British Empire.  Settlement began around 1620 with independence from Britain declared in 1776</a:t>
            </a:r>
            <a:r>
              <a:rPr lang="en-US" dirty="0" smtClean="0"/>
              <a:t>.</a:t>
            </a:r>
          </a:p>
          <a:p>
            <a:r>
              <a:rPr lang="en-US" dirty="0" smtClean="0"/>
              <a:t>Over a period of time, </a:t>
            </a:r>
            <a:r>
              <a:rPr lang="en-US" dirty="0" smtClean="0">
                <a:solidFill>
                  <a:srgbClr val="FFFF00"/>
                </a:solidFill>
              </a:rPr>
              <a:t>people began to question the rule of “kings”</a:t>
            </a:r>
            <a:r>
              <a:rPr lang="en-US" dirty="0" smtClean="0"/>
              <a:t>.  Happened in Europe but eventually made its way to America.  This period is called the </a:t>
            </a:r>
            <a:r>
              <a:rPr lang="en-US" dirty="0" smtClean="0">
                <a:solidFill>
                  <a:srgbClr val="FFFF00"/>
                </a:solidFill>
              </a:rPr>
              <a:t>Enlightenment</a:t>
            </a:r>
            <a:r>
              <a:rPr lang="en-US" dirty="0" smtClean="0"/>
              <a:t>.  Important people like Hobbes, Locke and Montesquieu believed that </a:t>
            </a:r>
            <a:r>
              <a:rPr lang="en-US" dirty="0" smtClean="0">
                <a:solidFill>
                  <a:srgbClr val="FFFF00"/>
                </a:solidFill>
              </a:rPr>
              <a:t>government should be fair and provide for people’s protection and or rights</a:t>
            </a:r>
            <a:r>
              <a:rPr lang="en-US" dirty="0" smtClean="0"/>
              <a:t>.  If government doesn’t do these things, it should be replaced!</a:t>
            </a:r>
            <a:endParaRPr lang="en-US" dirty="0"/>
          </a:p>
        </p:txBody>
      </p:sp>
    </p:spTree>
    <p:extLst>
      <p:ext uri="{BB962C8B-B14F-4D97-AF65-F5344CB8AC3E}">
        <p14:creationId xmlns:p14="http://schemas.microsoft.com/office/powerpoint/2010/main" val="2083244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Documents that helped pave the way for the American Revolution</a:t>
            </a:r>
            <a:endParaRPr lang="en-US" dirty="0"/>
          </a:p>
        </p:txBody>
      </p:sp>
      <p:sp>
        <p:nvSpPr>
          <p:cNvPr id="3" name="Content Placeholder 2"/>
          <p:cNvSpPr>
            <a:spLocks noGrp="1"/>
          </p:cNvSpPr>
          <p:nvPr>
            <p:ph idx="1"/>
          </p:nvPr>
        </p:nvSpPr>
        <p:spPr>
          <a:xfrm>
            <a:off x="680321" y="2336873"/>
            <a:ext cx="6758447" cy="4160008"/>
          </a:xfrm>
        </p:spPr>
        <p:txBody>
          <a:bodyPr>
            <a:normAutofit fontScale="85000" lnSpcReduction="10000"/>
          </a:bodyPr>
          <a:lstStyle/>
          <a:p>
            <a:r>
              <a:rPr lang="en-US" dirty="0" smtClean="0">
                <a:solidFill>
                  <a:srgbClr val="FFFF00"/>
                </a:solidFill>
              </a:rPr>
              <a:t>Manga Carta- an Important English document </a:t>
            </a:r>
            <a:r>
              <a:rPr lang="en-US" dirty="0" smtClean="0"/>
              <a:t>that ended fighting between an unpopular English King in the 13</a:t>
            </a:r>
            <a:r>
              <a:rPr lang="en-US" baseline="30000" dirty="0" smtClean="0"/>
              <a:t>th</a:t>
            </a:r>
            <a:r>
              <a:rPr lang="en-US" dirty="0" smtClean="0"/>
              <a:t> century and his people.  In it, </a:t>
            </a:r>
            <a:r>
              <a:rPr lang="en-US" dirty="0" smtClean="0">
                <a:solidFill>
                  <a:srgbClr val="FFFF00"/>
                </a:solidFill>
              </a:rPr>
              <a:t>for the first time</a:t>
            </a:r>
            <a:r>
              <a:rPr lang="en-US" dirty="0" smtClean="0"/>
              <a:t>, a European king accepted the idea that people had rights, such as the right not to be in prison without a reason</a:t>
            </a:r>
            <a:r>
              <a:rPr lang="en-US" dirty="0" smtClean="0">
                <a:solidFill>
                  <a:srgbClr val="FFFF00"/>
                </a:solidFill>
              </a:rPr>
              <a:t>.  This establishes the idea that the government had a responsibility to the people</a:t>
            </a:r>
            <a:r>
              <a:rPr lang="en-US" dirty="0" smtClean="0"/>
              <a:t>.</a:t>
            </a:r>
          </a:p>
          <a:p>
            <a:r>
              <a:rPr lang="en-US" dirty="0" smtClean="0">
                <a:solidFill>
                  <a:srgbClr val="FFFF00"/>
                </a:solidFill>
              </a:rPr>
              <a:t>The English Bill of Rights- </a:t>
            </a:r>
            <a:r>
              <a:rPr lang="en-US" dirty="0" smtClean="0"/>
              <a:t>Inspired the US Bill of Rights and was the result of a conflict between the English Parliament (the people) and the King.  The King thought he had absolute power, the people disagreed.  A four year war began with the people winning.  After this</a:t>
            </a:r>
            <a:r>
              <a:rPr lang="en-US" dirty="0" smtClean="0">
                <a:solidFill>
                  <a:srgbClr val="FFFF00"/>
                </a:solidFill>
              </a:rPr>
              <a:t>, the people had the ultimate right to rule and the king would have to follow the law of  parliament.</a:t>
            </a:r>
            <a:r>
              <a:rPr lang="en-US" dirty="0" smtClean="0"/>
              <a:t>  (It is believed that John Locke’s ideas inspired the English Bill of Rights.</a:t>
            </a:r>
            <a:endParaRPr lang="en-US" dirty="0" smtClean="0">
              <a:solidFill>
                <a:srgbClr val="FFFF00"/>
              </a:solidFill>
            </a:endParaRPr>
          </a:p>
          <a:p>
            <a:endParaRPr lang="en-US" dirty="0"/>
          </a:p>
        </p:txBody>
      </p:sp>
      <p:pic>
        <p:nvPicPr>
          <p:cNvPr id="4" name="Picture 3"/>
          <p:cNvPicPr>
            <a:picLocks noChangeAspect="1"/>
          </p:cNvPicPr>
          <p:nvPr/>
        </p:nvPicPr>
        <p:blipFill>
          <a:blip r:embed="rId2"/>
          <a:stretch>
            <a:fillRect/>
          </a:stretch>
        </p:blipFill>
        <p:spPr>
          <a:xfrm>
            <a:off x="8081319" y="5041557"/>
            <a:ext cx="3727622" cy="1455324"/>
          </a:xfrm>
          <a:prstGeom prst="rect">
            <a:avLst/>
          </a:prstGeom>
        </p:spPr>
      </p:pic>
      <p:pic>
        <p:nvPicPr>
          <p:cNvPr id="1026" name="Picture 2" descr="Image result for the english bill of r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4831" y="1479048"/>
            <a:ext cx="3646141" cy="334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927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“Mayflower Compact” set up by American settlers in 1620</a:t>
            </a:r>
            <a:endParaRPr lang="en-US" dirty="0"/>
          </a:p>
        </p:txBody>
      </p:sp>
      <p:sp>
        <p:nvSpPr>
          <p:cNvPr id="3" name="Content Placeholder 2"/>
          <p:cNvSpPr>
            <a:spLocks noGrp="1"/>
          </p:cNvSpPr>
          <p:nvPr>
            <p:ph idx="1"/>
          </p:nvPr>
        </p:nvSpPr>
        <p:spPr>
          <a:xfrm>
            <a:off x="680322" y="2336873"/>
            <a:ext cx="6746090" cy="3599316"/>
          </a:xfrm>
        </p:spPr>
        <p:txBody>
          <a:bodyPr>
            <a:normAutofit/>
          </a:bodyPr>
          <a:lstStyle/>
          <a:p>
            <a:r>
              <a:rPr lang="en-US" b="1" dirty="0" smtClean="0">
                <a:solidFill>
                  <a:srgbClr val="FFFF00"/>
                </a:solidFill>
              </a:rPr>
              <a:t>Mayflower Compact</a:t>
            </a:r>
            <a:r>
              <a:rPr lang="en-US" dirty="0" smtClean="0"/>
              <a:t>:  </a:t>
            </a:r>
            <a:r>
              <a:rPr lang="en-US" dirty="0" smtClean="0">
                <a:solidFill>
                  <a:srgbClr val="FFFF00"/>
                </a:solidFill>
              </a:rPr>
              <a:t>First set up by the colonists in Massachusetts in 1620.  </a:t>
            </a:r>
            <a:r>
              <a:rPr lang="en-US" dirty="0" smtClean="0">
                <a:solidFill>
                  <a:srgbClr val="FFFF00"/>
                </a:solidFill>
              </a:rPr>
              <a:t>The colonists </a:t>
            </a:r>
            <a:r>
              <a:rPr lang="en-US" dirty="0">
                <a:solidFill>
                  <a:srgbClr val="FFFF00"/>
                </a:solidFill>
              </a:rPr>
              <a:t>b</a:t>
            </a:r>
            <a:r>
              <a:rPr lang="en-US" dirty="0" smtClean="0">
                <a:solidFill>
                  <a:srgbClr val="FFFF00"/>
                </a:solidFill>
              </a:rPr>
              <a:t>elieved </a:t>
            </a:r>
            <a:r>
              <a:rPr lang="en-US" dirty="0" smtClean="0">
                <a:solidFill>
                  <a:srgbClr val="FFFF00"/>
                </a:solidFill>
              </a:rPr>
              <a:t>that people had the right to set up a government that was </a:t>
            </a:r>
            <a:r>
              <a:rPr lang="en-US" dirty="0" smtClean="0">
                <a:solidFill>
                  <a:srgbClr val="FFFF00"/>
                </a:solidFill>
              </a:rPr>
              <a:t>responsible to them</a:t>
            </a:r>
            <a:r>
              <a:rPr lang="en-US" dirty="0" smtClean="0"/>
              <a:t>. </a:t>
            </a:r>
            <a:r>
              <a:rPr lang="en-US" dirty="0" smtClean="0"/>
              <a:t>They wanted a government where laws applied equally to all and where the government was in power only at the consent of the people. If the government did not do what the people wanted, the government could be replaced- Social Contract!</a:t>
            </a:r>
            <a:endParaRPr lang="en-US" dirty="0"/>
          </a:p>
        </p:txBody>
      </p:sp>
      <p:pic>
        <p:nvPicPr>
          <p:cNvPr id="5" name="Picture 4"/>
          <p:cNvPicPr>
            <a:picLocks noChangeAspect="1"/>
          </p:cNvPicPr>
          <p:nvPr/>
        </p:nvPicPr>
        <p:blipFill>
          <a:blip r:embed="rId2"/>
          <a:stretch>
            <a:fillRect/>
          </a:stretch>
        </p:blipFill>
        <p:spPr>
          <a:xfrm>
            <a:off x="7426412" y="1989953"/>
            <a:ext cx="3727106" cy="3946236"/>
          </a:xfrm>
          <a:prstGeom prst="rect">
            <a:avLst/>
          </a:prstGeom>
        </p:spPr>
      </p:pic>
    </p:spTree>
    <p:extLst>
      <p:ext uri="{BB962C8B-B14F-4D97-AF65-F5344CB8AC3E}">
        <p14:creationId xmlns:p14="http://schemas.microsoft.com/office/powerpoint/2010/main" val="380076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Pane’s “Common Sense”</a:t>
            </a:r>
            <a:endParaRPr lang="en-US" dirty="0"/>
          </a:p>
        </p:txBody>
      </p:sp>
      <p:sp>
        <p:nvSpPr>
          <p:cNvPr id="3" name="Content Placeholder 2"/>
          <p:cNvSpPr>
            <a:spLocks noGrp="1"/>
          </p:cNvSpPr>
          <p:nvPr>
            <p:ph idx="1"/>
          </p:nvPr>
        </p:nvSpPr>
        <p:spPr>
          <a:xfrm>
            <a:off x="680321" y="2336873"/>
            <a:ext cx="7153863" cy="3599316"/>
          </a:xfrm>
        </p:spPr>
        <p:txBody>
          <a:bodyPr/>
          <a:lstStyle/>
          <a:p>
            <a:r>
              <a:rPr lang="en-US" dirty="0" smtClean="0">
                <a:solidFill>
                  <a:srgbClr val="FFFF00"/>
                </a:solidFill>
              </a:rPr>
              <a:t>Common Sense-</a:t>
            </a:r>
            <a:r>
              <a:rPr lang="en-US" dirty="0" smtClean="0"/>
              <a:t>it was </a:t>
            </a:r>
            <a:r>
              <a:rPr lang="en-US" dirty="0" smtClean="0">
                <a:solidFill>
                  <a:srgbClr val="FFFF00"/>
                </a:solidFill>
              </a:rPr>
              <a:t>an important book written in 1776.  It encouraged American colonists to seek independence since the English King treated them unfairly</a:t>
            </a:r>
            <a:r>
              <a:rPr lang="en-US" dirty="0" smtClean="0"/>
              <a:t>. He accused King George of being a </a:t>
            </a:r>
            <a:r>
              <a:rPr lang="en-US" u="sng" dirty="0" smtClean="0"/>
              <a:t>tyrant</a:t>
            </a:r>
            <a:r>
              <a:rPr lang="en-US" dirty="0" smtClean="0"/>
              <a:t>- absolute ruler and challenged his right to rule over the colonies.  </a:t>
            </a:r>
            <a:r>
              <a:rPr lang="en-US" dirty="0" smtClean="0">
                <a:solidFill>
                  <a:srgbClr val="FFFF00"/>
                </a:solidFill>
              </a:rPr>
              <a:t>He believed that the new government needed a written constitution that would apply equally to everyone.</a:t>
            </a:r>
            <a:endParaRPr lang="en-US" dirty="0">
              <a:solidFill>
                <a:srgbClr val="FFFF00"/>
              </a:solidFill>
            </a:endParaRPr>
          </a:p>
        </p:txBody>
      </p:sp>
      <p:pic>
        <p:nvPicPr>
          <p:cNvPr id="4" name="Picture 3"/>
          <p:cNvPicPr>
            <a:picLocks noChangeAspect="1"/>
          </p:cNvPicPr>
          <p:nvPr/>
        </p:nvPicPr>
        <p:blipFill>
          <a:blip r:embed="rId2"/>
          <a:stretch>
            <a:fillRect/>
          </a:stretch>
        </p:blipFill>
        <p:spPr>
          <a:xfrm>
            <a:off x="8615749" y="590095"/>
            <a:ext cx="2801894" cy="2990850"/>
          </a:xfrm>
          <a:prstGeom prst="rect">
            <a:avLst/>
          </a:prstGeom>
        </p:spPr>
      </p:pic>
      <p:pic>
        <p:nvPicPr>
          <p:cNvPr id="5" name="Picture 4"/>
          <p:cNvPicPr>
            <a:picLocks noChangeAspect="1"/>
          </p:cNvPicPr>
          <p:nvPr/>
        </p:nvPicPr>
        <p:blipFill>
          <a:blip r:embed="rId3"/>
          <a:stretch>
            <a:fillRect/>
          </a:stretch>
        </p:blipFill>
        <p:spPr>
          <a:xfrm>
            <a:off x="8323793" y="3830595"/>
            <a:ext cx="2714910" cy="2788121"/>
          </a:xfrm>
          <a:prstGeom prst="rect">
            <a:avLst/>
          </a:prstGeom>
        </p:spPr>
      </p:pic>
    </p:spTree>
    <p:extLst>
      <p:ext uri="{BB962C8B-B14F-4D97-AF65-F5344CB8AC3E}">
        <p14:creationId xmlns:p14="http://schemas.microsoft.com/office/powerpoint/2010/main" val="72222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These documents and events encouraged people to create a new kind of government and a new country. </a:t>
            </a:r>
            <a:endParaRPr lang="en-US" dirty="0"/>
          </a:p>
        </p:txBody>
      </p:sp>
      <p:sp>
        <p:nvSpPr>
          <p:cNvPr id="3" name="Content Placeholder 2"/>
          <p:cNvSpPr>
            <a:spLocks noGrp="1"/>
          </p:cNvSpPr>
          <p:nvPr>
            <p:ph idx="1"/>
          </p:nvPr>
        </p:nvSpPr>
        <p:spPr>
          <a:xfrm>
            <a:off x="619542" y="2312158"/>
            <a:ext cx="11230588" cy="4249279"/>
          </a:xfrm>
        </p:spPr>
        <p:txBody>
          <a:bodyPr>
            <a:normAutofit fontScale="92500"/>
          </a:bodyPr>
          <a:lstStyle/>
          <a:p>
            <a:r>
              <a:rPr lang="en-US" dirty="0" smtClean="0">
                <a:solidFill>
                  <a:srgbClr val="FFFF00"/>
                </a:solidFill>
              </a:rPr>
              <a:t>New ideas about how life should be</a:t>
            </a:r>
            <a:r>
              <a:rPr lang="en-US" dirty="0" smtClean="0"/>
              <a:t>: Hobbes, Locke, Montesquieu, and Pane all had different ideas about how life “could be”.  </a:t>
            </a:r>
            <a:r>
              <a:rPr lang="en-US" dirty="0" smtClean="0">
                <a:solidFill>
                  <a:srgbClr val="FFFF00"/>
                </a:solidFill>
              </a:rPr>
              <a:t>We did not have to live under a king anymore!  We could have more control over our lives.  This was called the “Enlightenment”. </a:t>
            </a:r>
          </a:p>
          <a:p>
            <a:r>
              <a:rPr lang="en-US" dirty="0" smtClean="0">
                <a:solidFill>
                  <a:srgbClr val="FFFF00"/>
                </a:solidFill>
              </a:rPr>
              <a:t>World Events Lead People to Change their Minds! </a:t>
            </a:r>
            <a:r>
              <a:rPr lang="en-US" dirty="0" smtClean="0"/>
              <a:t>Both in Europe and in America, </a:t>
            </a:r>
            <a:r>
              <a:rPr lang="en-US" dirty="0" smtClean="0">
                <a:solidFill>
                  <a:srgbClr val="FFFF00"/>
                </a:solidFill>
              </a:rPr>
              <a:t>life was difficult</a:t>
            </a:r>
            <a:r>
              <a:rPr lang="en-US" dirty="0" smtClean="0"/>
              <a:t>.  </a:t>
            </a:r>
            <a:r>
              <a:rPr lang="en-US" dirty="0" smtClean="0">
                <a:solidFill>
                  <a:srgbClr val="FFFF00"/>
                </a:solidFill>
              </a:rPr>
              <a:t>People could not live their lives without </a:t>
            </a:r>
            <a:r>
              <a:rPr lang="en-US" dirty="0" smtClean="0">
                <a:solidFill>
                  <a:srgbClr val="FFFF00"/>
                </a:solidFill>
              </a:rPr>
              <a:t>a king</a:t>
            </a:r>
            <a:r>
              <a:rPr lang="en-US" dirty="0" smtClean="0">
                <a:solidFill>
                  <a:srgbClr val="FFFF00"/>
                </a:solidFill>
              </a:rPr>
              <a:t> </a:t>
            </a:r>
            <a:r>
              <a:rPr lang="en-US" dirty="0" smtClean="0">
                <a:solidFill>
                  <a:srgbClr val="FFFF00"/>
                </a:solidFill>
              </a:rPr>
              <a:t>interfering or taking away their freedoms for no good reason</a:t>
            </a:r>
            <a:r>
              <a:rPr lang="en-US" dirty="0" smtClean="0"/>
              <a:t>. It was happening in Europe and people were getting sick of it. It was also happening in the colonies.  If the </a:t>
            </a:r>
            <a:r>
              <a:rPr lang="en-US" dirty="0" smtClean="0"/>
              <a:t>monarchies of the world </a:t>
            </a:r>
            <a:r>
              <a:rPr lang="en-US" dirty="0" smtClean="0"/>
              <a:t>were fair, maybe the colonies would not </a:t>
            </a:r>
            <a:r>
              <a:rPr lang="en-US" dirty="0" smtClean="0"/>
              <a:t>have revolted.  </a:t>
            </a:r>
            <a:r>
              <a:rPr lang="en-US" dirty="0" smtClean="0"/>
              <a:t>But fairness was NOT a part of how the world was at that time.  </a:t>
            </a:r>
            <a:r>
              <a:rPr lang="en-US" dirty="0" smtClean="0">
                <a:solidFill>
                  <a:srgbClr val="FFFF00"/>
                </a:solidFill>
              </a:rPr>
              <a:t>Thomas Hobbes </a:t>
            </a:r>
            <a:r>
              <a:rPr lang="en-US" dirty="0" smtClean="0"/>
              <a:t>would have agreed</a:t>
            </a:r>
            <a:r>
              <a:rPr lang="en-US" dirty="0" smtClean="0"/>
              <a:t>! </a:t>
            </a:r>
            <a:r>
              <a:rPr lang="en-US" u="sng" dirty="0" smtClean="0"/>
              <a:t>Remember</a:t>
            </a:r>
            <a:r>
              <a:rPr lang="en-US" dirty="0" smtClean="0"/>
              <a:t>, he said life was nasty, brutish and short for most people, AND that people were selfish. So to him, it was not a surprise that government wasn’t fair, but did it have to be this way???</a:t>
            </a:r>
            <a:endParaRPr lang="en-US" dirty="0">
              <a:solidFill>
                <a:srgbClr val="FFFF00"/>
              </a:solidFill>
            </a:endParaRPr>
          </a:p>
        </p:txBody>
      </p:sp>
    </p:spTree>
    <p:extLst>
      <p:ext uri="{BB962C8B-B14F-4D97-AF65-F5344CB8AC3E}">
        <p14:creationId xmlns:p14="http://schemas.microsoft.com/office/powerpoint/2010/main" val="197640795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90</TotalTime>
  <Words>648</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Trebuchet MS</vt:lpstr>
      <vt:lpstr>Berlin</vt:lpstr>
      <vt:lpstr>Exam Prep Part 1 Origins and Purpose of Government</vt:lpstr>
      <vt:lpstr>Beginnings of the United States.</vt:lpstr>
      <vt:lpstr>Important Documents that helped pave the way for the American Revolution</vt:lpstr>
      <vt:lpstr>“Mayflower Compact” set up by American settlers in 1620</vt:lpstr>
      <vt:lpstr>Thomas Pane’s “Common Sense”</vt:lpstr>
      <vt:lpstr>Summary: These documents and events encouraged people to create a new kind of government and a new country.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Prep Part 1 Origins and Purpose of Government</dc:title>
  <dc:creator>Mac Isaac, Denis</dc:creator>
  <cp:lastModifiedBy>Mac Isaac, Denis</cp:lastModifiedBy>
  <cp:revision>10</cp:revision>
  <dcterms:created xsi:type="dcterms:W3CDTF">2019-04-20T15:25:55Z</dcterms:created>
  <dcterms:modified xsi:type="dcterms:W3CDTF">2019-04-20T20:30:10Z</dcterms:modified>
</cp:coreProperties>
</file>