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Times New Roman" pitchFamily="18" charset="0"/>
      </a:defRPr>
    </a:lvl1pPr>
    <a:lvl2pPr marL="457200" algn="l" rtl="0" fontAlgn="base">
      <a:spcBef>
        <a:spcPct val="0"/>
      </a:spcBef>
      <a:spcAft>
        <a:spcPct val="0"/>
      </a:spcAft>
      <a:defRPr sz="2400" kern="1200">
        <a:solidFill>
          <a:schemeClr val="tx1"/>
        </a:solidFill>
        <a:latin typeface="Tahoma" pitchFamily="34" charset="0"/>
        <a:ea typeface="+mn-ea"/>
        <a:cs typeface="Times New Roman" pitchFamily="18" charset="0"/>
      </a:defRPr>
    </a:lvl2pPr>
    <a:lvl3pPr marL="914400" algn="l" rtl="0" fontAlgn="base">
      <a:spcBef>
        <a:spcPct val="0"/>
      </a:spcBef>
      <a:spcAft>
        <a:spcPct val="0"/>
      </a:spcAft>
      <a:defRPr sz="2400" kern="1200">
        <a:solidFill>
          <a:schemeClr val="tx1"/>
        </a:solidFill>
        <a:latin typeface="Tahoma" pitchFamily="34" charset="0"/>
        <a:ea typeface="+mn-ea"/>
        <a:cs typeface="Times New Roman" pitchFamily="18" charset="0"/>
      </a:defRPr>
    </a:lvl3pPr>
    <a:lvl4pPr marL="1371600" algn="l" rtl="0" fontAlgn="base">
      <a:spcBef>
        <a:spcPct val="0"/>
      </a:spcBef>
      <a:spcAft>
        <a:spcPct val="0"/>
      </a:spcAft>
      <a:defRPr sz="2400" kern="1200">
        <a:solidFill>
          <a:schemeClr val="tx1"/>
        </a:solidFill>
        <a:latin typeface="Tahoma" pitchFamily="34" charset="0"/>
        <a:ea typeface="+mn-ea"/>
        <a:cs typeface="Times New Roman" pitchFamily="18" charset="0"/>
      </a:defRPr>
    </a:lvl4pPr>
    <a:lvl5pPr marL="1828800" algn="l" rtl="0" fontAlgn="base">
      <a:spcBef>
        <a:spcPct val="0"/>
      </a:spcBef>
      <a:spcAft>
        <a:spcPct val="0"/>
      </a:spcAft>
      <a:defRPr sz="2400" kern="1200">
        <a:solidFill>
          <a:schemeClr val="tx1"/>
        </a:solidFill>
        <a:latin typeface="Tahoma" pitchFamily="34" charset="0"/>
        <a:ea typeface="+mn-ea"/>
        <a:cs typeface="Times New Roman" pitchFamily="18" charset="0"/>
      </a:defRPr>
    </a:lvl5pPr>
    <a:lvl6pPr marL="2286000" algn="l" defTabSz="914400" rtl="0" eaLnBrk="1" latinLnBrk="0" hangingPunct="1">
      <a:defRPr sz="2400" kern="1200">
        <a:solidFill>
          <a:schemeClr val="tx1"/>
        </a:solidFill>
        <a:latin typeface="Tahoma" pitchFamily="34" charset="0"/>
        <a:ea typeface="+mn-ea"/>
        <a:cs typeface="Times New Roman" pitchFamily="18" charset="0"/>
      </a:defRPr>
    </a:lvl6pPr>
    <a:lvl7pPr marL="2743200" algn="l" defTabSz="914400" rtl="0" eaLnBrk="1" latinLnBrk="0" hangingPunct="1">
      <a:defRPr sz="2400" kern="1200">
        <a:solidFill>
          <a:schemeClr val="tx1"/>
        </a:solidFill>
        <a:latin typeface="Tahoma" pitchFamily="34" charset="0"/>
        <a:ea typeface="+mn-ea"/>
        <a:cs typeface="Times New Roman" pitchFamily="18" charset="0"/>
      </a:defRPr>
    </a:lvl7pPr>
    <a:lvl8pPr marL="3200400" algn="l" defTabSz="914400" rtl="0" eaLnBrk="1" latinLnBrk="0" hangingPunct="1">
      <a:defRPr sz="2400" kern="1200">
        <a:solidFill>
          <a:schemeClr val="tx1"/>
        </a:solidFill>
        <a:latin typeface="Tahoma" pitchFamily="34" charset="0"/>
        <a:ea typeface="+mn-ea"/>
        <a:cs typeface="Times New Roman" pitchFamily="18" charset="0"/>
      </a:defRPr>
    </a:lvl8pPr>
    <a:lvl9pPr marL="3657600" algn="l" defTabSz="914400" rtl="0" eaLnBrk="1" latinLnBrk="0" hangingPunct="1">
      <a:defRPr sz="2400" kern="1200">
        <a:solidFill>
          <a:schemeClr val="tx1"/>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72" autoAdjust="0"/>
    <p:restoredTop sz="93322" autoAdjust="0"/>
  </p:normalViewPr>
  <p:slideViewPr>
    <p:cSldViewPr>
      <p:cViewPr varScale="1">
        <p:scale>
          <a:sx n="68" d="100"/>
          <a:sy n="68" d="100"/>
        </p:scale>
        <p:origin x="1296"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endParaRPr lang="en-US"/>
          </a:p>
        </p:txBody>
      </p:sp>
      <p:sp>
        <p:nvSpPr>
          <p:cNvPr id="70659" name="Rectangle 3"/>
          <p:cNvSpPr>
            <a:spLocks noGrp="1" noChangeArrowheads="1"/>
          </p:cNvSpPr>
          <p:nvPr>
            <p:ph type="dt" sz="quarter" idx="1"/>
          </p:nvPr>
        </p:nvSpPr>
        <p:spPr>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fld id="{3EFC694E-0092-4611-B57A-07C3076143E0}" type="datetimeFigureOut">
              <a:rPr lang="en-US"/>
              <a:pPr/>
              <a:t>1/17/2020</a:t>
            </a:fld>
            <a:endParaRPr lang="en-US"/>
          </a:p>
        </p:txBody>
      </p:sp>
      <p:sp>
        <p:nvSpPr>
          <p:cNvPr id="70660" name="Rectangle 4"/>
          <p:cNvSpPr>
            <a:spLocks noGrp="1" noChangeArrowheads="1"/>
          </p:cNvSpPr>
          <p:nvPr>
            <p:ph type="ftr" sz="quarter" idx="2"/>
          </p:nvPr>
        </p:nvSpPr>
        <p:spPr>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endParaRPr lang="en-US"/>
          </a:p>
        </p:txBody>
      </p:sp>
      <p:sp>
        <p:nvSpPr>
          <p:cNvPr id="70661" name="Rectangle 5"/>
          <p:cNvSpPr>
            <a:spLocks noGrp="1" noChangeArrowheads="1"/>
          </p:cNvSpPr>
          <p:nvPr>
            <p:ph type="sldNum" sz="quarter" idx="3"/>
          </p:nvPr>
        </p:nvSpPr>
        <p:spPr>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fld id="{CB013470-60F5-4A5B-BB1D-3233751AF85D}" type="slidenum">
              <a:rPr lang="en-US"/>
              <a:pPr/>
              <a:t>‹#›</a:t>
            </a:fld>
            <a:endParaRPr lang="en-US"/>
          </a:p>
        </p:txBody>
      </p:sp>
    </p:spTree>
    <p:extLst>
      <p:ext uri="{BB962C8B-B14F-4D97-AF65-F5344CB8AC3E}">
        <p14:creationId xmlns:p14="http://schemas.microsoft.com/office/powerpoint/2010/main" val="2768373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numCol="1" rtlCol="0"/>
          <a:lstStyle>
            <a:lvl1pPr algn="l">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numCol="1" rtlCol="0"/>
          <a:lstStyle>
            <a:lvl1pPr algn="r">
              <a:spcBef>
                <a:spcPts val="0"/>
              </a:spcBef>
              <a:spcAft>
                <a:spcPts val="0"/>
              </a:spcAft>
              <a:defRPr sz="1200" smtClean="0">
                <a:latin typeface="+mn-lt"/>
                <a:cs typeface="+mn-cs"/>
              </a:defRPr>
            </a:lvl1pPr>
          </a:lstStyle>
          <a:p>
            <a:pPr>
              <a:defRPr/>
            </a:pPr>
            <a:fld id="{6EA35DEF-5676-47FD-9DEE-F5EDA27B3F70}" type="datetimeFigureOut">
              <a:rPr lang="en-US"/>
              <a:pPr>
                <a:defRPr/>
              </a:pPr>
              <a:t>1/17/2020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numCol="1"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numCol="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numCol="1" rtlCol="0" anchor="b"/>
          <a:lstStyle>
            <a:lvl1pPr algn="l">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numCol="1" rtlCol="0" anchor="b"/>
          <a:lstStyle>
            <a:lvl1pPr algn="r">
              <a:spcBef>
                <a:spcPts val="0"/>
              </a:spcBef>
              <a:spcAft>
                <a:spcPts val="0"/>
              </a:spcAft>
              <a:defRPr sz="1200" smtClean="0">
                <a:latin typeface="+mn-lt"/>
                <a:cs typeface="+mn-cs"/>
              </a:defRPr>
            </a:lvl1pPr>
          </a:lstStyle>
          <a:p>
            <a:pPr>
              <a:defRPr/>
            </a:pPr>
            <a:fld id="{F78112E3-5FF9-440A-ABC2-A99EE6B3444F}" type="slidenum">
              <a:rPr lang="en-US"/>
              <a:pPr>
                <a:defRPr/>
              </a:pPr>
              <a:t>‹#›</a:t>
            </a:fld>
            <a:endParaRPr lang="en-US"/>
          </a:p>
        </p:txBody>
      </p:sp>
    </p:spTree>
    <p:extLst>
      <p:ext uri="{BB962C8B-B14F-4D97-AF65-F5344CB8AC3E}">
        <p14:creationId xmlns:p14="http://schemas.microsoft.com/office/powerpoint/2010/main" val="30237045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noFill/>
          <a:ln>
            <a:solidFill>
              <a:srgbClr val="000000"/>
            </a:solidFill>
            <a:miter lim="800000"/>
            <a:headEnd/>
            <a:tailEnd/>
          </a:ln>
        </p:spPr>
      </p:sp>
      <p:sp>
        <p:nvSpPr>
          <p:cNvPr id="8806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88068"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67C979FB-8B84-49EB-8BB0-9602C3BA7624}" type="slidenum">
              <a:rPr lang="en-US" sz="1200">
                <a:latin typeface="Calibri" pitchFamily="34" charset="0"/>
              </a:rPr>
              <a:pPr algn="r"/>
              <a:t>1</a:t>
            </a:fld>
            <a:endParaRPr lang="en-US" sz="1200">
              <a:latin typeface="Calibri" pitchFamily="34" charset="0"/>
            </a:endParaRPr>
          </a:p>
        </p:txBody>
      </p:sp>
    </p:spTree>
    <p:extLst>
      <p:ext uri="{BB962C8B-B14F-4D97-AF65-F5344CB8AC3E}">
        <p14:creationId xmlns:p14="http://schemas.microsoft.com/office/powerpoint/2010/main" val="273273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noFill/>
          <a:ln>
            <a:solidFill>
              <a:srgbClr val="000000"/>
            </a:solidFill>
            <a:miter lim="800000"/>
            <a:headEnd/>
            <a:tailEnd/>
          </a:ln>
        </p:spPr>
      </p:sp>
      <p:sp>
        <p:nvSpPr>
          <p:cNvPr id="3686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a:p>
        </p:txBody>
      </p:sp>
      <p:sp>
        <p:nvSpPr>
          <p:cNvPr id="36868"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89EDDCCD-1F63-45CD-8C44-CC84C6EC3557}"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2960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noFill/>
          <a:ln>
            <a:solidFill>
              <a:srgbClr val="000000"/>
            </a:solidFill>
            <a:miter lim="800000"/>
            <a:headEnd/>
            <a:tailEnd/>
          </a:ln>
        </p:spPr>
      </p:sp>
      <p:sp>
        <p:nvSpPr>
          <p:cNvPr id="37891"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Ask students if they knew Florida had a Constitution. Ask if any of them have ever read the document. </a:t>
            </a:r>
          </a:p>
        </p:txBody>
      </p:sp>
      <p:sp>
        <p:nvSpPr>
          <p:cNvPr id="37892"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5DEF8909-08D6-4DBE-B8BE-95B65AD835EC}"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95850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noFill/>
          <a:ln>
            <a:solidFill>
              <a:srgbClr val="000000"/>
            </a:solidFill>
            <a:miter lim="800000"/>
            <a:headEnd/>
            <a:tailEnd/>
          </a:ln>
        </p:spPr>
      </p:sp>
      <p:sp>
        <p:nvSpPr>
          <p:cNvPr id="10547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a:p>
        </p:txBody>
      </p:sp>
      <p:sp>
        <p:nvSpPr>
          <p:cNvPr id="105476"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10A1D3EF-4777-4216-9269-F672AEC460EC}" type="slidenum">
              <a:rPr lang="en-US" sz="1200">
                <a:latin typeface="Calibri" pitchFamily="34" charset="0"/>
              </a:rPr>
              <a:pPr algn="r"/>
              <a:t>13</a:t>
            </a:fld>
            <a:endParaRPr lang="en-US" sz="1200">
              <a:latin typeface="Calibri" pitchFamily="34" charset="0"/>
            </a:endParaRPr>
          </a:p>
        </p:txBody>
      </p:sp>
    </p:spTree>
    <p:extLst>
      <p:ext uri="{BB962C8B-B14F-4D97-AF65-F5344CB8AC3E}">
        <p14:creationId xmlns:p14="http://schemas.microsoft.com/office/powerpoint/2010/main" val="366204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noFill/>
          <a:ln>
            <a:solidFill>
              <a:srgbClr val="000000"/>
            </a:solidFill>
            <a:miter lim="800000"/>
            <a:headEnd/>
            <a:tailEnd/>
          </a:ln>
        </p:spPr>
      </p:sp>
      <p:sp>
        <p:nvSpPr>
          <p:cNvPr id="32771"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32772"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D8A08096-4017-4AF5-BA2E-C7E16E18A466}"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106810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noFill/>
          <a:ln>
            <a:solidFill>
              <a:srgbClr val="000000"/>
            </a:solidFill>
            <a:miter lim="800000"/>
            <a:headEnd/>
            <a:tailEnd/>
          </a:ln>
        </p:spPr>
      </p:sp>
      <p:sp>
        <p:nvSpPr>
          <p:cNvPr id="9011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90116"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2CF0023B-E959-4385-9415-F1360B106FE4}" type="slidenum">
              <a:rPr lang="en-US" sz="1200">
                <a:latin typeface="Calibri" pitchFamily="34" charset="0"/>
              </a:rPr>
              <a:pPr algn="r"/>
              <a:t>15</a:t>
            </a:fld>
            <a:endParaRPr lang="en-US" sz="1200">
              <a:latin typeface="Calibri" pitchFamily="34" charset="0"/>
            </a:endParaRPr>
          </a:p>
        </p:txBody>
      </p:sp>
    </p:spTree>
    <p:extLst>
      <p:ext uri="{BB962C8B-B14F-4D97-AF65-F5344CB8AC3E}">
        <p14:creationId xmlns:p14="http://schemas.microsoft.com/office/powerpoint/2010/main" val="8696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noFill/>
          <a:ln>
            <a:solidFill>
              <a:srgbClr val="000000"/>
            </a:solidFill>
            <a:miter lim="800000"/>
            <a:headEnd/>
            <a:tailEnd/>
          </a:ln>
        </p:spPr>
      </p:sp>
      <p:sp>
        <p:nvSpPr>
          <p:cNvPr id="3891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dirty="0"/>
              <a:t>Have students work in small groups. Discuss responses upon completion using a “round-robin” method. Each group will share a fact about the Florida Constitution, a fact about the U.S. Constitution, and something the two documents have in common. Then, move to the next group. Continue around the classroom until students run out of answers. Students should not repeat responses given by other groups. </a:t>
            </a:r>
          </a:p>
        </p:txBody>
      </p:sp>
      <p:sp>
        <p:nvSpPr>
          <p:cNvPr id="38916"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69B8E83F-715B-405E-995A-920E92CF65BC}" type="slidenum">
              <a:rPr lang="en-US"/>
              <a:pPr fontAlgn="base">
                <a:spcBef>
                  <a:spcPct val="0"/>
                </a:spcBef>
                <a:spcAft>
                  <a:spcPct val="0"/>
                </a:spcAft>
              </a:pPr>
              <a:t>16</a:t>
            </a:fld>
            <a:endParaRPr lang="en-US"/>
          </a:p>
        </p:txBody>
      </p:sp>
    </p:spTree>
    <p:extLst>
      <p:ext uri="{BB962C8B-B14F-4D97-AF65-F5344CB8AC3E}">
        <p14:creationId xmlns:p14="http://schemas.microsoft.com/office/powerpoint/2010/main" val="48401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noFill/>
          <a:ln>
            <a:solidFill>
              <a:srgbClr val="000000"/>
            </a:solidFill>
            <a:miter lim="800000"/>
            <a:headEnd/>
            <a:tailEnd/>
          </a:ln>
        </p:spPr>
      </p:sp>
      <p:sp>
        <p:nvSpPr>
          <p:cNvPr id="11878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18788"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5F3E1340-FA54-45E8-A79A-77090F39B2C2}" type="slidenum">
              <a:rPr lang="en-US" sz="1200">
                <a:latin typeface="Calibri" pitchFamily="34" charset="0"/>
              </a:rPr>
              <a:pPr algn="r"/>
              <a:t>20</a:t>
            </a:fld>
            <a:endParaRPr lang="en-US" sz="1200">
              <a:latin typeface="Calibri" pitchFamily="34" charset="0"/>
            </a:endParaRPr>
          </a:p>
        </p:txBody>
      </p:sp>
    </p:spTree>
    <p:extLst>
      <p:ext uri="{BB962C8B-B14F-4D97-AF65-F5344CB8AC3E}">
        <p14:creationId xmlns:p14="http://schemas.microsoft.com/office/powerpoint/2010/main" val="1934350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noFill/>
          <a:ln>
            <a:solidFill>
              <a:srgbClr val="000000"/>
            </a:solidFill>
            <a:miter lim="800000"/>
            <a:headEnd/>
            <a:tailEnd/>
          </a:ln>
        </p:spPr>
      </p:sp>
      <p:sp>
        <p:nvSpPr>
          <p:cNvPr id="12083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20836"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EDF01383-679D-4B68-8921-2126280AFABC}" type="slidenum">
              <a:rPr lang="en-US" sz="1200">
                <a:latin typeface="Calibri" pitchFamily="34" charset="0"/>
              </a:rPr>
              <a:pPr algn="r"/>
              <a:t>21</a:t>
            </a:fld>
            <a:endParaRPr lang="en-US" sz="1200">
              <a:latin typeface="Calibri" pitchFamily="34" charset="0"/>
            </a:endParaRPr>
          </a:p>
        </p:txBody>
      </p:sp>
    </p:spTree>
    <p:extLst>
      <p:ext uri="{BB962C8B-B14F-4D97-AF65-F5344CB8AC3E}">
        <p14:creationId xmlns:p14="http://schemas.microsoft.com/office/powerpoint/2010/main" val="1886587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noFill/>
          <a:ln>
            <a:solidFill>
              <a:srgbClr val="000000"/>
            </a:solidFill>
            <a:miter lim="800000"/>
            <a:headEnd/>
            <a:tailEnd/>
          </a:ln>
        </p:spPr>
      </p:sp>
      <p:sp>
        <p:nvSpPr>
          <p:cNvPr id="124931"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24932"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E0909E95-8E7F-4A83-B1D5-83A9D282546B}" type="slidenum">
              <a:rPr lang="en-US" sz="1200">
                <a:latin typeface="Calibri" pitchFamily="34" charset="0"/>
              </a:rPr>
              <a:pPr algn="r"/>
              <a:t>23</a:t>
            </a:fld>
            <a:endParaRPr lang="en-US" sz="1200">
              <a:latin typeface="Calibri" pitchFamily="34" charset="0"/>
            </a:endParaRPr>
          </a:p>
        </p:txBody>
      </p:sp>
    </p:spTree>
    <p:extLst>
      <p:ext uri="{BB962C8B-B14F-4D97-AF65-F5344CB8AC3E}">
        <p14:creationId xmlns:p14="http://schemas.microsoft.com/office/powerpoint/2010/main" val="54965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noFill/>
          <a:ln>
            <a:solidFill>
              <a:srgbClr val="000000"/>
            </a:solidFill>
            <a:miter lim="800000"/>
            <a:headEnd/>
            <a:tailEnd/>
          </a:ln>
        </p:spPr>
      </p:sp>
      <p:sp>
        <p:nvSpPr>
          <p:cNvPr id="126979"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26980"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9E3F26DB-840C-4580-A54F-64B030902746}" type="slidenum">
              <a:rPr lang="en-US" sz="1200">
                <a:latin typeface="Calibri" pitchFamily="34" charset="0"/>
              </a:rPr>
              <a:pPr algn="r"/>
              <a:t>25</a:t>
            </a:fld>
            <a:endParaRPr lang="en-US" sz="1200">
              <a:latin typeface="Calibri" pitchFamily="34" charset="0"/>
            </a:endParaRPr>
          </a:p>
        </p:txBody>
      </p:sp>
    </p:spTree>
    <p:extLst>
      <p:ext uri="{BB962C8B-B14F-4D97-AF65-F5344CB8AC3E}">
        <p14:creationId xmlns:p14="http://schemas.microsoft.com/office/powerpoint/2010/main" val="282327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noFill/>
          <a:ln>
            <a:solidFill>
              <a:srgbClr val="000000"/>
            </a:solidFill>
            <a:miter lim="800000"/>
            <a:headEnd/>
            <a:tailEnd/>
          </a:ln>
        </p:spPr>
      </p:sp>
      <p:sp>
        <p:nvSpPr>
          <p:cNvPr id="99331"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99332"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D94A7300-B08D-4132-A062-54142024C792}" type="slidenum">
              <a:rPr lang="en-US" sz="1200">
                <a:latin typeface="Calibri" pitchFamily="34" charset="0"/>
              </a:rPr>
              <a:pPr algn="r"/>
              <a:t>2</a:t>
            </a:fld>
            <a:endParaRPr lang="en-US" sz="1200">
              <a:latin typeface="Calibri" pitchFamily="34" charset="0"/>
            </a:endParaRPr>
          </a:p>
        </p:txBody>
      </p:sp>
    </p:spTree>
    <p:extLst>
      <p:ext uri="{BB962C8B-B14F-4D97-AF65-F5344CB8AC3E}">
        <p14:creationId xmlns:p14="http://schemas.microsoft.com/office/powerpoint/2010/main" val="2173629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noFill/>
          <a:ln>
            <a:solidFill>
              <a:srgbClr val="000000"/>
            </a:solidFill>
            <a:miter lim="800000"/>
            <a:headEnd/>
            <a:tailEnd/>
          </a:ln>
        </p:spPr>
      </p:sp>
      <p:sp>
        <p:nvSpPr>
          <p:cNvPr id="12902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29028"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AF6E5D8D-9103-4878-A6D5-18FA657378A8}" type="slidenum">
              <a:rPr lang="en-US" sz="1200">
                <a:latin typeface="Calibri" pitchFamily="34" charset="0"/>
              </a:rPr>
              <a:pPr algn="r"/>
              <a:t>26</a:t>
            </a:fld>
            <a:endParaRPr lang="en-US" sz="1200">
              <a:latin typeface="Calibri" pitchFamily="34" charset="0"/>
            </a:endParaRPr>
          </a:p>
        </p:txBody>
      </p:sp>
    </p:spTree>
    <p:extLst>
      <p:ext uri="{BB962C8B-B14F-4D97-AF65-F5344CB8AC3E}">
        <p14:creationId xmlns:p14="http://schemas.microsoft.com/office/powerpoint/2010/main" val="1013553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noFill/>
          <a:ln>
            <a:solidFill>
              <a:srgbClr val="000000"/>
            </a:solidFill>
            <a:miter lim="800000"/>
            <a:headEnd/>
            <a:tailEnd/>
          </a:ln>
        </p:spPr>
      </p:sp>
      <p:sp>
        <p:nvSpPr>
          <p:cNvPr id="13107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1076"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18B185DD-BA36-4BB0-8105-7B4E7FCC57B3}" type="slidenum">
              <a:rPr lang="en-US" sz="1200">
                <a:latin typeface="Calibri" pitchFamily="34" charset="0"/>
              </a:rPr>
              <a:pPr algn="r"/>
              <a:t>27</a:t>
            </a:fld>
            <a:endParaRPr lang="en-US" sz="1200">
              <a:latin typeface="Calibri" pitchFamily="34" charset="0"/>
            </a:endParaRPr>
          </a:p>
        </p:txBody>
      </p:sp>
    </p:spTree>
    <p:extLst>
      <p:ext uri="{BB962C8B-B14F-4D97-AF65-F5344CB8AC3E}">
        <p14:creationId xmlns:p14="http://schemas.microsoft.com/office/powerpoint/2010/main" val="295227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noFill/>
          <a:ln>
            <a:solidFill>
              <a:srgbClr val="000000"/>
            </a:solidFill>
            <a:miter lim="800000"/>
            <a:headEnd/>
            <a:tailEnd/>
          </a:ln>
        </p:spPr>
      </p:sp>
      <p:sp>
        <p:nvSpPr>
          <p:cNvPr id="13312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3124"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7324CB86-5ECE-46F7-8D2B-F065C1BD7A3F}" type="slidenum">
              <a:rPr lang="en-US" sz="1200">
                <a:latin typeface="Calibri" pitchFamily="34" charset="0"/>
              </a:rPr>
              <a:pPr algn="r"/>
              <a:t>31</a:t>
            </a:fld>
            <a:endParaRPr lang="en-US" sz="1200">
              <a:latin typeface="Calibri" pitchFamily="34" charset="0"/>
            </a:endParaRPr>
          </a:p>
        </p:txBody>
      </p:sp>
    </p:spTree>
    <p:extLst>
      <p:ext uri="{BB962C8B-B14F-4D97-AF65-F5344CB8AC3E}">
        <p14:creationId xmlns:p14="http://schemas.microsoft.com/office/powerpoint/2010/main" val="2044024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noFill/>
          <a:ln>
            <a:solidFill>
              <a:srgbClr val="000000"/>
            </a:solidFill>
            <a:miter lim="800000"/>
            <a:headEnd/>
            <a:tailEnd/>
          </a:ln>
        </p:spPr>
      </p:sp>
      <p:sp>
        <p:nvSpPr>
          <p:cNvPr id="13312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3124"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7324CB86-5ECE-46F7-8D2B-F065C1BD7A3F}" type="slidenum">
              <a:rPr lang="en-US" sz="1200">
                <a:latin typeface="Calibri" pitchFamily="34" charset="0"/>
              </a:rPr>
              <a:pPr algn="r"/>
              <a:t>32</a:t>
            </a:fld>
            <a:endParaRPr lang="en-US" sz="1200">
              <a:latin typeface="Calibri" pitchFamily="34" charset="0"/>
            </a:endParaRPr>
          </a:p>
        </p:txBody>
      </p:sp>
    </p:spTree>
    <p:extLst>
      <p:ext uri="{BB962C8B-B14F-4D97-AF65-F5344CB8AC3E}">
        <p14:creationId xmlns:p14="http://schemas.microsoft.com/office/powerpoint/2010/main" val="1063156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noFill/>
          <a:ln>
            <a:solidFill>
              <a:srgbClr val="000000"/>
            </a:solidFill>
            <a:miter lim="800000"/>
            <a:headEnd/>
            <a:tailEnd/>
          </a:ln>
        </p:spPr>
      </p:sp>
      <p:sp>
        <p:nvSpPr>
          <p:cNvPr id="135171"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5172"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BBFDAF8E-3BD9-45A3-BFC1-F43A7F1852DD}" type="slidenum">
              <a:rPr lang="en-US" sz="1200">
                <a:latin typeface="Calibri" pitchFamily="34" charset="0"/>
              </a:rPr>
              <a:pPr algn="r"/>
              <a:t>33</a:t>
            </a:fld>
            <a:endParaRPr lang="en-US" sz="1200">
              <a:latin typeface="Calibri" pitchFamily="34" charset="0"/>
            </a:endParaRPr>
          </a:p>
        </p:txBody>
      </p:sp>
    </p:spTree>
    <p:extLst>
      <p:ext uri="{BB962C8B-B14F-4D97-AF65-F5344CB8AC3E}">
        <p14:creationId xmlns:p14="http://schemas.microsoft.com/office/powerpoint/2010/main" val="9567577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noFill/>
          <a:ln>
            <a:solidFill>
              <a:srgbClr val="000000"/>
            </a:solidFill>
            <a:miter lim="800000"/>
            <a:headEnd/>
            <a:tailEnd/>
          </a:ln>
        </p:spPr>
      </p:sp>
      <p:sp>
        <p:nvSpPr>
          <p:cNvPr id="137219"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7220"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236ACEB6-23AB-40AA-9AA0-5371306B8578}" type="slidenum">
              <a:rPr lang="en-US" sz="1200">
                <a:latin typeface="Calibri" pitchFamily="34" charset="0"/>
              </a:rPr>
              <a:pPr algn="r"/>
              <a:t>34</a:t>
            </a:fld>
            <a:endParaRPr lang="en-US" sz="1200">
              <a:latin typeface="Calibri" pitchFamily="34" charset="0"/>
            </a:endParaRPr>
          </a:p>
        </p:txBody>
      </p:sp>
    </p:spTree>
    <p:extLst>
      <p:ext uri="{BB962C8B-B14F-4D97-AF65-F5344CB8AC3E}">
        <p14:creationId xmlns:p14="http://schemas.microsoft.com/office/powerpoint/2010/main" val="2749503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noFill/>
          <a:ln>
            <a:solidFill>
              <a:srgbClr val="000000"/>
            </a:solidFill>
            <a:miter lim="800000"/>
            <a:headEnd/>
            <a:tailEnd/>
          </a:ln>
        </p:spPr>
      </p:sp>
      <p:sp>
        <p:nvSpPr>
          <p:cNvPr id="137219"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7220"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236ACEB6-23AB-40AA-9AA0-5371306B8578}" type="slidenum">
              <a:rPr lang="en-US" sz="1200">
                <a:latin typeface="Calibri" pitchFamily="34" charset="0"/>
              </a:rPr>
              <a:pPr algn="r"/>
              <a:t>36</a:t>
            </a:fld>
            <a:endParaRPr lang="en-US" sz="1200">
              <a:latin typeface="Calibri" pitchFamily="34" charset="0"/>
            </a:endParaRPr>
          </a:p>
        </p:txBody>
      </p:sp>
    </p:spTree>
    <p:extLst>
      <p:ext uri="{BB962C8B-B14F-4D97-AF65-F5344CB8AC3E}">
        <p14:creationId xmlns:p14="http://schemas.microsoft.com/office/powerpoint/2010/main" val="3529583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noFill/>
          <a:ln>
            <a:solidFill>
              <a:srgbClr val="000000"/>
            </a:solidFill>
            <a:miter lim="800000"/>
            <a:headEnd/>
            <a:tailEnd/>
          </a:ln>
        </p:spPr>
      </p:sp>
      <p:sp>
        <p:nvSpPr>
          <p:cNvPr id="13926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139268"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432DEBBC-9475-4336-A165-B5C11D012231}" type="slidenum">
              <a:rPr lang="en-US" sz="1200">
                <a:latin typeface="Calibri" pitchFamily="34" charset="0"/>
              </a:rPr>
              <a:pPr algn="r"/>
              <a:t>37</a:t>
            </a:fld>
            <a:endParaRPr lang="en-US" sz="1200">
              <a:latin typeface="Calibri" pitchFamily="34" charset="0"/>
            </a:endParaRPr>
          </a:p>
        </p:txBody>
      </p:sp>
    </p:spTree>
    <p:extLst>
      <p:ext uri="{BB962C8B-B14F-4D97-AF65-F5344CB8AC3E}">
        <p14:creationId xmlns:p14="http://schemas.microsoft.com/office/powerpoint/2010/main" val="998789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noFill/>
          <a:ln>
            <a:solidFill>
              <a:srgbClr val="000000"/>
            </a:solidFill>
            <a:miter lim="800000"/>
            <a:headEnd/>
            <a:tailEnd/>
          </a:ln>
        </p:spPr>
      </p:sp>
      <p:sp>
        <p:nvSpPr>
          <p:cNvPr id="4096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Click on the picture to link to the answer slide.</a:t>
            </a:r>
          </a:p>
        </p:txBody>
      </p:sp>
      <p:sp>
        <p:nvSpPr>
          <p:cNvPr id="40964"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CE240BDD-DCCC-4BE7-8904-FECD8445E1D3}" type="slidenum">
              <a:rPr lang="en-US"/>
              <a:pPr fontAlgn="base">
                <a:spcBef>
                  <a:spcPct val="0"/>
                </a:spcBef>
                <a:spcAft>
                  <a:spcPct val="0"/>
                </a:spcAft>
              </a:pPr>
              <a:t>38</a:t>
            </a:fld>
            <a:endParaRPr lang="en-US"/>
          </a:p>
        </p:txBody>
      </p:sp>
    </p:spTree>
    <p:extLst>
      <p:ext uri="{BB962C8B-B14F-4D97-AF65-F5344CB8AC3E}">
        <p14:creationId xmlns:p14="http://schemas.microsoft.com/office/powerpoint/2010/main" val="2231190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a:noFill/>
          <a:ln>
            <a:solidFill>
              <a:srgbClr val="000000"/>
            </a:solidFill>
            <a:miter lim="800000"/>
            <a:headEnd/>
            <a:tailEnd/>
          </a:ln>
        </p:spPr>
      </p:sp>
      <p:sp>
        <p:nvSpPr>
          <p:cNvPr id="158723" name="Rectangle 3"/>
          <p:cNvSpPr>
            <a:spLocks noGrp="1"/>
          </p:cNvSpPr>
          <p:nvPr>
            <p:ph type="body" idx="1"/>
          </p:nvPr>
        </p:nvSpPr>
        <p:spPr>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45084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noFill/>
          <a:ln>
            <a:solidFill>
              <a:srgbClr val="000000"/>
            </a:solidFill>
            <a:miter lim="800000"/>
            <a:headEnd/>
            <a:tailEnd/>
          </a:ln>
        </p:spPr>
      </p:sp>
      <p:sp>
        <p:nvSpPr>
          <p:cNvPr id="3174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a:p>
        </p:txBody>
      </p:sp>
      <p:sp>
        <p:nvSpPr>
          <p:cNvPr id="31748"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96E089E7-251F-437B-971D-BD196AFC126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846671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a:noFill/>
          <a:ln>
            <a:solidFill>
              <a:srgbClr val="000000"/>
            </a:solidFill>
            <a:miter lim="800000"/>
            <a:headEnd/>
            <a:tailEnd/>
          </a:ln>
        </p:spPr>
      </p:sp>
      <p:sp>
        <p:nvSpPr>
          <p:cNvPr id="159747" name="Rectangle 3"/>
          <p:cNvSpPr>
            <a:spLocks noGrp="1"/>
          </p:cNvSpPr>
          <p:nvPr>
            <p:ph type="body" idx="1"/>
          </p:nvPr>
        </p:nvSpPr>
        <p:spPr>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420138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noFill/>
          <a:ln>
            <a:solidFill>
              <a:srgbClr val="000000"/>
            </a:solidFill>
            <a:miter lim="800000"/>
            <a:headEnd/>
            <a:tailEnd/>
          </a:ln>
        </p:spPr>
      </p:sp>
      <p:sp>
        <p:nvSpPr>
          <p:cNvPr id="14131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Click on the picture to link to the answer slide.</a:t>
            </a:r>
          </a:p>
        </p:txBody>
      </p:sp>
      <p:sp>
        <p:nvSpPr>
          <p:cNvPr id="141316"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42B5AFE5-3F3D-4045-8C69-652C22EE02B4}" type="slidenum">
              <a:rPr lang="en-US" sz="1200">
                <a:latin typeface="Calibri" pitchFamily="34" charset="0"/>
              </a:rPr>
              <a:pPr algn="r"/>
              <a:t>41</a:t>
            </a:fld>
            <a:endParaRPr lang="en-US" sz="1200">
              <a:latin typeface="Calibri" pitchFamily="34" charset="0"/>
            </a:endParaRPr>
          </a:p>
        </p:txBody>
      </p:sp>
    </p:spTree>
    <p:extLst>
      <p:ext uri="{BB962C8B-B14F-4D97-AF65-F5344CB8AC3E}">
        <p14:creationId xmlns:p14="http://schemas.microsoft.com/office/powerpoint/2010/main" val="745886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noFill/>
          <a:ln>
            <a:solidFill>
              <a:srgbClr val="000000"/>
            </a:solidFill>
            <a:miter lim="800000"/>
            <a:headEnd/>
            <a:tailEnd/>
          </a:ln>
        </p:spPr>
      </p:sp>
      <p:sp>
        <p:nvSpPr>
          <p:cNvPr id="14950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Click on the picture to link to the answer slide.</a:t>
            </a:r>
          </a:p>
        </p:txBody>
      </p:sp>
      <p:sp>
        <p:nvSpPr>
          <p:cNvPr id="149508"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341A1660-376A-45EE-8615-65E8D188D724}" type="slidenum">
              <a:rPr lang="en-US" sz="1200">
                <a:latin typeface="Calibri" pitchFamily="34" charset="0"/>
              </a:rPr>
              <a:pPr algn="r"/>
              <a:t>42</a:t>
            </a:fld>
            <a:endParaRPr lang="en-US" sz="1200">
              <a:latin typeface="Calibri" pitchFamily="34" charset="0"/>
            </a:endParaRPr>
          </a:p>
        </p:txBody>
      </p:sp>
    </p:spTree>
    <p:extLst>
      <p:ext uri="{BB962C8B-B14F-4D97-AF65-F5344CB8AC3E}">
        <p14:creationId xmlns:p14="http://schemas.microsoft.com/office/powerpoint/2010/main" val="2527230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noFill/>
          <a:ln>
            <a:solidFill>
              <a:srgbClr val="000000"/>
            </a:solidFill>
            <a:miter lim="800000"/>
            <a:headEnd/>
            <a:tailEnd/>
          </a:ln>
        </p:spPr>
      </p:sp>
      <p:sp>
        <p:nvSpPr>
          <p:cNvPr id="15155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Click on the picture to link to the answer slide.</a:t>
            </a:r>
          </a:p>
        </p:txBody>
      </p:sp>
      <p:sp>
        <p:nvSpPr>
          <p:cNvPr id="151556"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B7DA07A7-8A16-4999-A025-5D49CCD7B351}" type="slidenum">
              <a:rPr lang="en-US" sz="1200">
                <a:latin typeface="Calibri" pitchFamily="34" charset="0"/>
              </a:rPr>
              <a:pPr algn="r"/>
              <a:t>43</a:t>
            </a:fld>
            <a:endParaRPr lang="en-US" sz="1200">
              <a:latin typeface="Calibri" pitchFamily="34" charset="0"/>
            </a:endParaRPr>
          </a:p>
        </p:txBody>
      </p:sp>
    </p:spTree>
    <p:extLst>
      <p:ext uri="{BB962C8B-B14F-4D97-AF65-F5344CB8AC3E}">
        <p14:creationId xmlns:p14="http://schemas.microsoft.com/office/powerpoint/2010/main" val="3467714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noFill/>
          <a:ln>
            <a:solidFill>
              <a:srgbClr val="000000"/>
            </a:solidFill>
            <a:miter lim="800000"/>
            <a:headEnd/>
            <a:tailEnd/>
          </a:ln>
        </p:spPr>
      </p:sp>
      <p:sp>
        <p:nvSpPr>
          <p:cNvPr id="153603"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Click on the picture to link to the answer slide.</a:t>
            </a:r>
          </a:p>
        </p:txBody>
      </p:sp>
      <p:sp>
        <p:nvSpPr>
          <p:cNvPr id="153604"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C70D755B-2F1C-45EE-959D-FDF45C7EFC6E}" type="slidenum">
              <a:rPr lang="en-US" sz="1200">
                <a:latin typeface="Calibri" pitchFamily="34" charset="0"/>
              </a:rPr>
              <a:pPr algn="r"/>
              <a:t>44</a:t>
            </a:fld>
            <a:endParaRPr lang="en-US" sz="1200">
              <a:latin typeface="Calibri" pitchFamily="34" charset="0"/>
            </a:endParaRPr>
          </a:p>
        </p:txBody>
      </p:sp>
    </p:spTree>
    <p:extLst>
      <p:ext uri="{BB962C8B-B14F-4D97-AF65-F5344CB8AC3E}">
        <p14:creationId xmlns:p14="http://schemas.microsoft.com/office/powerpoint/2010/main" val="3560981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noFill/>
          <a:ln>
            <a:solidFill>
              <a:srgbClr val="000000"/>
            </a:solidFill>
            <a:miter lim="800000"/>
            <a:headEnd/>
            <a:tailEnd/>
          </a:ln>
        </p:spPr>
      </p:sp>
      <p:sp>
        <p:nvSpPr>
          <p:cNvPr id="47107"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a:p>
        </p:txBody>
      </p:sp>
      <p:sp>
        <p:nvSpPr>
          <p:cNvPr id="47108"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CCE52BCD-D128-490A-BC4F-74EE166CAFC0}" type="slidenum">
              <a:rPr lang="en-US"/>
              <a:pPr fontAlgn="base">
                <a:spcBef>
                  <a:spcPct val="0"/>
                </a:spcBef>
                <a:spcAft>
                  <a:spcPct val="0"/>
                </a:spcAft>
              </a:pPr>
              <a:t>45</a:t>
            </a:fld>
            <a:endParaRPr lang="en-US"/>
          </a:p>
        </p:txBody>
      </p:sp>
    </p:spTree>
    <p:extLst>
      <p:ext uri="{BB962C8B-B14F-4D97-AF65-F5344CB8AC3E}">
        <p14:creationId xmlns:p14="http://schemas.microsoft.com/office/powerpoint/2010/main" val="711801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a:noFill/>
          <a:ln>
            <a:solidFill>
              <a:srgbClr val="000000"/>
            </a:solidFill>
            <a:miter lim="800000"/>
            <a:headEnd/>
            <a:tailEnd/>
          </a:ln>
        </p:spPr>
      </p:sp>
      <p:sp>
        <p:nvSpPr>
          <p:cNvPr id="163843" name="Rectangle 3"/>
          <p:cNvSpPr>
            <a:spLocks noGrp="1"/>
          </p:cNvSpPr>
          <p:nvPr>
            <p:ph type="body" idx="1"/>
          </p:nvPr>
        </p:nvSpPr>
        <p:spPr>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70975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TextEdit="1"/>
          </p:cNvSpPr>
          <p:nvPr>
            <p:ph type="sldImg"/>
          </p:nvPr>
        </p:nvSpPr>
        <p:spPr>
          <a:noFill/>
          <a:ln>
            <a:solidFill>
              <a:srgbClr val="000000"/>
            </a:solidFill>
            <a:miter lim="800000"/>
            <a:headEnd/>
            <a:tailEnd/>
          </a:ln>
        </p:spPr>
      </p:sp>
      <p:sp>
        <p:nvSpPr>
          <p:cNvPr id="164867" name="Rectangle 3"/>
          <p:cNvSpPr>
            <a:spLocks noGrp="1"/>
          </p:cNvSpPr>
          <p:nvPr>
            <p:ph type="body" idx="1"/>
          </p:nvPr>
        </p:nvSpPr>
        <p:spPr>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346744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a:noFill/>
          <a:ln>
            <a:solidFill>
              <a:srgbClr val="000000"/>
            </a:solidFill>
            <a:miter lim="800000"/>
            <a:headEnd/>
            <a:tailEnd/>
          </a:ln>
        </p:spPr>
      </p:sp>
      <p:sp>
        <p:nvSpPr>
          <p:cNvPr id="165891" name="Rectangle 3"/>
          <p:cNvSpPr>
            <a:spLocks noGrp="1"/>
          </p:cNvSpPr>
          <p:nvPr>
            <p:ph type="body" idx="1"/>
          </p:nvPr>
        </p:nvSpPr>
        <p:spPr>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16752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noFill/>
          <a:ln>
            <a:solidFill>
              <a:srgbClr val="000000"/>
            </a:solidFill>
            <a:miter lim="800000"/>
            <a:headEnd/>
            <a:tailEnd/>
          </a:ln>
        </p:spPr>
      </p:sp>
      <p:sp>
        <p:nvSpPr>
          <p:cNvPr id="33795"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The following slide will elaborate on the definition as applied to the U.S. Constitution. Ask students if they know of anything else a constitution does (lists the rights of the people, says what government can and cannot do, etc)</a:t>
            </a:r>
          </a:p>
        </p:txBody>
      </p:sp>
      <p:sp>
        <p:nvSpPr>
          <p:cNvPr id="33796"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F966D04B-05CE-4715-A9B5-CACCF66881B2}"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363664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noFill/>
          <a:ln>
            <a:solidFill>
              <a:srgbClr val="000000"/>
            </a:solidFill>
            <a:miter lim="800000"/>
            <a:headEnd/>
            <a:tailEnd/>
          </a:ln>
        </p:spPr>
      </p:sp>
      <p:sp>
        <p:nvSpPr>
          <p:cNvPr id="34819"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Ask students what “social contract” means (review of Locke PowerPoint) – the agreement between the people and the government: the people agree to live under and obey the government, the people give the power to make and enforce laws, and the government gives protection to the people in return. </a:t>
            </a:r>
          </a:p>
          <a:p>
            <a:pPr>
              <a:spcBef>
                <a:spcPct val="0"/>
              </a:spcBef>
            </a:pPr>
            <a:endParaRPr lang="en-US"/>
          </a:p>
        </p:txBody>
      </p:sp>
      <p:sp>
        <p:nvSpPr>
          <p:cNvPr id="34820"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B95A7730-A74C-4114-AFD5-A91F509A0EE1}"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48910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noFill/>
          <a:ln>
            <a:solidFill>
              <a:srgbClr val="000000"/>
            </a:solidFill>
            <a:miter lim="800000"/>
            <a:headEnd/>
            <a:tailEnd/>
          </a:ln>
        </p:spPr>
      </p:sp>
      <p:sp>
        <p:nvSpPr>
          <p:cNvPr id="29699" name="Notes Placeholder 2"/>
          <p:cNvSpPr>
            <a:spLocks noGrp="1"/>
          </p:cNvSpPr>
          <p:nvPr>
            <p:ph type="body" idx="1"/>
          </p:nvPr>
        </p:nvSpPr>
        <p:spPr>
          <a:extLst/>
        </p:spPr>
        <p:txBody>
          <a:bodyPr wrap="square" numCol="1" anchor="t" anchorCtr="0" compatLnSpc="1">
            <a:prstTxWarp prst="textNoShape">
              <a:avLst/>
            </a:prstTxWarp>
          </a:bodyPr>
          <a:lstStyle/>
          <a:p>
            <a:pPr>
              <a:spcBef>
                <a:spcPct val="0"/>
              </a:spcBef>
              <a:spcAft>
                <a:spcPts val="0"/>
              </a:spcAft>
              <a:defRPr/>
            </a:pPr>
            <a:r>
              <a:rPr lang="en-US" dirty="0"/>
              <a:t>This slide will look at CONSTITUTIONAL GOVERNMENTS</a:t>
            </a:r>
          </a:p>
          <a:p>
            <a:pPr>
              <a:spcBef>
                <a:spcPct val="0"/>
              </a:spcBef>
              <a:spcAft>
                <a:spcPts val="0"/>
              </a:spcAft>
              <a:defRPr/>
            </a:pPr>
            <a:endParaRPr lang="en-US" dirty="0"/>
          </a:p>
          <a:p>
            <a:pPr marL="228600" indent="-228600">
              <a:spcBef>
                <a:spcPct val="0"/>
              </a:spcBef>
              <a:spcAft>
                <a:spcPts val="0"/>
              </a:spcAft>
              <a:buFontTx/>
              <a:buAutoNum type="arabicPeriod"/>
              <a:defRPr/>
            </a:pPr>
            <a:r>
              <a:rPr lang="en-US" dirty="0"/>
              <a:t>Distribute student handout “What is a Constitution?”</a:t>
            </a:r>
          </a:p>
          <a:p>
            <a:pPr marL="228600" indent="-228600">
              <a:spcBef>
                <a:spcPct val="0"/>
              </a:spcBef>
              <a:spcAft>
                <a:spcPts val="0"/>
              </a:spcAft>
              <a:buFontTx/>
              <a:buAutoNum type="arabicPeriod"/>
              <a:defRPr/>
            </a:pPr>
            <a:r>
              <a:rPr lang="en-US" dirty="0"/>
              <a:t>Students will complete their handout as the PowerPoint progresses.  Remind students to check and see if they are on the correct section – Constitutional Government. </a:t>
            </a:r>
          </a:p>
          <a:p>
            <a:pPr marL="228600" indent="-228600">
              <a:spcBef>
                <a:spcPct val="0"/>
              </a:spcBef>
              <a:spcAft>
                <a:spcPts val="0"/>
              </a:spcAft>
              <a:buFontTx/>
              <a:buAutoNum type="arabicPeriod"/>
              <a:defRPr/>
            </a:pPr>
            <a:endParaRPr lang="en-US" dirty="0"/>
          </a:p>
          <a:p>
            <a:pPr marL="228600" indent="-228600">
              <a:spcBef>
                <a:spcPct val="0"/>
              </a:spcBef>
              <a:spcAft>
                <a:spcPts val="0"/>
              </a:spcAft>
              <a:buFontTx/>
              <a:buAutoNum type="arabicPeriod"/>
              <a:defRPr/>
            </a:pPr>
            <a:r>
              <a:rPr lang="en-US" dirty="0"/>
              <a:t>The first step in a “constitutional government” is the establishment of a social contract between the people and the government. </a:t>
            </a:r>
          </a:p>
          <a:p>
            <a:pPr marL="228600" indent="-228600">
              <a:spcBef>
                <a:spcPct val="0"/>
              </a:spcBef>
              <a:spcAft>
                <a:spcPts val="0"/>
              </a:spcAft>
              <a:buFontTx/>
              <a:buAutoNum type="arabicPeriod"/>
              <a:defRPr/>
            </a:pPr>
            <a:r>
              <a:rPr lang="en-US" dirty="0"/>
              <a:t>The result of that social contract is a constitution that will outline the limits and guidelines placed on government and the rights of the people to be protected from the government. </a:t>
            </a:r>
          </a:p>
        </p:txBody>
      </p:sp>
      <p:sp>
        <p:nvSpPr>
          <p:cNvPr id="35844" name="Slide Number Placeholder 3"/>
          <p:cNvSpPr>
            <a:spLocks noGrp="1"/>
          </p:cNvSpPr>
          <p:nvPr>
            <p:ph type="sldNum" sz="quarter" idx="5"/>
          </p:nvPr>
        </p:nvSpPr>
        <p:spPr>
          <a:noFill/>
          <a:ln>
            <a:miter lim="800000"/>
            <a:headEnd/>
            <a:tailEnd/>
          </a:ln>
        </p:spPr>
        <p:txBody>
          <a:bodyPr wrap="square" numCol="1" anchorCtr="0" compatLnSpc="1">
            <a:prstTxWarp prst="textNoShape">
              <a:avLst/>
            </a:prstTxWarp>
          </a:bodyPr>
          <a:lstStyle/>
          <a:p>
            <a:pPr fontAlgn="base">
              <a:spcBef>
                <a:spcPct val="0"/>
              </a:spcBef>
              <a:spcAft>
                <a:spcPct val="0"/>
              </a:spcAft>
            </a:pPr>
            <a:fld id="{FA6FC48F-D65D-4CAC-956C-87E6A9941404}"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393690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noFill/>
          <a:ln>
            <a:solidFill>
              <a:srgbClr val="000000"/>
            </a:solidFill>
            <a:miter lim="800000"/>
            <a:headEnd/>
            <a:tailEnd/>
          </a:ln>
        </p:spPr>
      </p:sp>
      <p:sp>
        <p:nvSpPr>
          <p:cNvPr id="96259"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r>
              <a:rPr lang="en-US"/>
              <a:t>Have students offer their own definition of what a constitution is. Definition provided on the following slide. </a:t>
            </a:r>
          </a:p>
        </p:txBody>
      </p:sp>
      <p:sp>
        <p:nvSpPr>
          <p:cNvPr id="96260"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CC2F7535-3DFD-40A3-9217-546130C65D32}" type="slidenum">
              <a:rPr lang="en-US" sz="1200">
                <a:latin typeface="Calibri" pitchFamily="34" charset="0"/>
              </a:rPr>
              <a:pPr algn="r"/>
              <a:t>8</a:t>
            </a:fld>
            <a:endParaRPr lang="en-US" sz="1200">
              <a:latin typeface="Calibri" pitchFamily="34" charset="0"/>
            </a:endParaRPr>
          </a:p>
        </p:txBody>
      </p:sp>
    </p:spTree>
    <p:extLst>
      <p:ext uri="{BB962C8B-B14F-4D97-AF65-F5344CB8AC3E}">
        <p14:creationId xmlns:p14="http://schemas.microsoft.com/office/powerpoint/2010/main" val="242655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noFill/>
          <a:ln>
            <a:solidFill>
              <a:srgbClr val="000000"/>
            </a:solidFill>
            <a:miter lim="800000"/>
            <a:headEnd/>
            <a:tailEnd/>
          </a:ln>
        </p:spPr>
      </p:sp>
      <p:sp>
        <p:nvSpPr>
          <p:cNvPr id="101379" name="Notes Placeholder 2"/>
          <p:cNvSpPr>
            <a:spLocks noGrp="1"/>
          </p:cNvSpPr>
          <p:nvPr>
            <p:ph type="body" idx="1"/>
          </p:nvPr>
        </p:nvSpPr>
        <p:spPr>
          <a:noFill/>
        </p:spPr>
        <p:txBody>
          <a:bodyPr wrap="square" numCol="1" anchor="t" anchorCtr="0" compatLnSpc="1">
            <a:prstTxWarp prst="textNoShape">
              <a:avLst/>
            </a:prstTxWarp>
          </a:bodyPr>
          <a:lstStyle/>
          <a:p>
            <a:pPr>
              <a:spcBef>
                <a:spcPct val="0"/>
              </a:spcBef>
            </a:pPr>
            <a:endParaRPr lang="en-US"/>
          </a:p>
        </p:txBody>
      </p:sp>
      <p:sp>
        <p:nvSpPr>
          <p:cNvPr id="101380" name="Slide Number Placeholder 3"/>
          <p:cNvSpPr txBox="1">
            <a:spLocks noGrp="1"/>
          </p:cNvSpPr>
          <p:nvPr/>
        </p:nvSpPr>
        <p:spPr>
          <a:xfrm>
            <a:off x="3884613" y="8685213"/>
            <a:ext cx="2971800" cy="457200"/>
          </a:xfrm>
          <a:prstGeom prst="rect">
            <a:avLst/>
          </a:prstGeom>
          <a:noFill/>
          <a:ln w="9525">
            <a:noFill/>
            <a:miter lim="800000"/>
            <a:headEnd/>
            <a:tailEnd/>
          </a:ln>
        </p:spPr>
        <p:txBody>
          <a:bodyPr numCol="1" anchor="b"/>
          <a:lstStyle/>
          <a:p>
            <a:pPr algn="r"/>
            <a:fld id="{A7E29963-1F07-4F79-B4B1-CC60FAFA20B0}" type="slidenum">
              <a:rPr lang="en-US" sz="1200">
                <a:latin typeface="Calibri" pitchFamily="34" charset="0"/>
              </a:rPr>
              <a:pPr algn="r"/>
              <a:t>9</a:t>
            </a:fld>
            <a:endParaRPr lang="en-US" sz="1200">
              <a:latin typeface="Calibri" pitchFamily="34" charset="0"/>
            </a:endParaRPr>
          </a:p>
        </p:txBody>
      </p:sp>
    </p:spTree>
    <p:extLst>
      <p:ext uri="{BB962C8B-B14F-4D97-AF65-F5344CB8AC3E}">
        <p14:creationId xmlns:p14="http://schemas.microsoft.com/office/powerpoint/2010/main" val="267047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spect="1" noTextEdit="1"/>
          </p:cNvSpPr>
          <p:nvPr>
            <p:ph type="sldImg"/>
          </p:nvPr>
        </p:nvSpPr>
        <p:spPr>
          <a:noFill/>
          <a:ln>
            <a:solidFill>
              <a:srgbClr val="000000"/>
            </a:solidFill>
            <a:miter lim="800000"/>
            <a:headEnd/>
            <a:tailEnd/>
          </a:ln>
        </p:spPr>
      </p:sp>
      <p:sp>
        <p:nvSpPr>
          <p:cNvPr id="1027" name="Rectangle 3"/>
          <p:cNvSpPr>
            <a:spLocks noGrp="1"/>
          </p:cNvSpPr>
          <p:nvPr>
            <p:ph type="body" idx="1"/>
          </p:nvPr>
        </p:nvSpPr>
        <p:spPr>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73124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7698" name="Group 2"/>
          <p:cNvGrpSpPr>
            <a:grpSpLocks/>
          </p:cNvGrpSpPr>
          <p:nvPr/>
        </p:nvGrpSpPr>
        <p:grpSpPr>
          <a:xfrm>
            <a:off x="0" y="0"/>
            <a:ext cx="9144000" cy="6858000"/>
            <a:chOff x="0" y="0"/>
            <a:chExt cx="5760" cy="4320"/>
          </a:xfrm>
        </p:grpSpPr>
        <p:grpSp>
          <p:nvGrpSpPr>
            <p:cNvPr id="157699" name="Group 3"/>
            <p:cNvGrpSpPr>
              <a:grpSpLocks/>
            </p:cNvGrpSpPr>
            <p:nvPr/>
          </p:nvGrpSpPr>
          <p:grpSpPr>
            <a:xfrm>
              <a:off x="0" y="0"/>
              <a:ext cx="5760" cy="4320"/>
              <a:chOff x="0" y="0"/>
              <a:chExt cx="5760" cy="4320"/>
            </a:xfrm>
          </p:grpSpPr>
          <p:sp>
            <p:nvSpPr>
              <p:cNvPr id="157700"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numCol="1" anchor="ctr"/>
              <a:lstStyle/>
              <a:p>
                <a:endParaRPr lang="en-US"/>
              </a:p>
            </p:txBody>
          </p:sp>
          <p:grpSp>
            <p:nvGrpSpPr>
              <p:cNvPr id="157701" name="Group 5"/>
              <p:cNvGrpSpPr>
                <a:grpSpLocks/>
              </p:cNvGrpSpPr>
              <p:nvPr userDrawn="1"/>
            </p:nvGrpSpPr>
            <p:grpSpPr>
              <a:xfrm>
                <a:off x="0" y="0"/>
                <a:ext cx="5760" cy="4320"/>
                <a:chOff x="0" y="0"/>
                <a:chExt cx="5760" cy="4320"/>
              </a:xfrm>
            </p:grpSpPr>
            <p:sp>
              <p:nvSpPr>
                <p:cNvPr id="157702"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3"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4"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5"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6"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7"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8"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09"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0"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1"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2"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3"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4"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5"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6"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7"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8"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19"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0"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1"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2"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3"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2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3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4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5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5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775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grpSp>
          <p:sp>
            <p:nvSpPr>
              <p:cNvPr id="157753"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numCol="1" anchor="ctr"/>
              <a:lstStyle/>
              <a:p>
                <a:endParaRPr lang="en-US"/>
              </a:p>
            </p:txBody>
          </p:sp>
        </p:grpSp>
        <p:grpSp>
          <p:nvGrpSpPr>
            <p:cNvPr id="157754" name="Group 58"/>
            <p:cNvGrpSpPr>
              <a:grpSpLocks/>
            </p:cNvGrpSpPr>
            <p:nvPr userDrawn="1"/>
          </p:nvGrpSpPr>
          <p:grpSpPr>
            <a:xfrm>
              <a:off x="3" y="559"/>
              <a:ext cx="4192" cy="1796"/>
              <a:chOff x="3" y="559"/>
              <a:chExt cx="4192" cy="1796"/>
            </a:xfrm>
          </p:grpSpPr>
          <p:sp>
            <p:nvSpPr>
              <p:cNvPr id="157755"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numCol="1" anchor="ctr"/>
              <a:lstStyle/>
              <a:p>
                <a:endParaRPr lang="en-US"/>
              </a:p>
            </p:txBody>
          </p:sp>
          <p:sp>
            <p:nvSpPr>
              <p:cNvPr id="157756"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numCol="1" anchor="ctr"/>
              <a:lstStyle/>
              <a:p>
                <a:endParaRPr lang="en-US"/>
              </a:p>
            </p:txBody>
          </p:sp>
          <p:sp>
            <p:nvSpPr>
              <p:cNvPr id="157757"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numCol="1" anchor="ctr"/>
              <a:lstStyle/>
              <a:p>
                <a:endParaRPr lang="en-US"/>
              </a:p>
            </p:txBody>
          </p:sp>
          <p:sp>
            <p:nvSpPr>
              <p:cNvPr id="157758"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numCol="1" anchor="ctr"/>
              <a:lstStyle/>
              <a:p>
                <a:endParaRPr lang="en-US"/>
              </a:p>
            </p:txBody>
          </p:sp>
        </p:grpSp>
        <p:grpSp>
          <p:nvGrpSpPr>
            <p:cNvPr id="157759" name="Group 63"/>
            <p:cNvGrpSpPr>
              <a:grpSpLocks/>
            </p:cNvGrpSpPr>
            <p:nvPr userDrawn="1"/>
          </p:nvGrpSpPr>
          <p:grpSpPr>
            <a:xfrm>
              <a:off x="1480" y="1952"/>
              <a:ext cx="3808" cy="1812"/>
              <a:chOff x="1480" y="1952"/>
              <a:chExt cx="3808" cy="1812"/>
            </a:xfrm>
          </p:grpSpPr>
          <p:sp>
            <p:nvSpPr>
              <p:cNvPr id="157760"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numCol="1" anchor="ctr"/>
              <a:lstStyle/>
              <a:p>
                <a:endParaRPr lang="en-US"/>
              </a:p>
            </p:txBody>
          </p:sp>
          <p:sp>
            <p:nvSpPr>
              <p:cNvPr id="157761"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numCol="1" anchor="ctr"/>
              <a:lstStyle/>
              <a:p>
                <a:endParaRPr lang="en-US"/>
              </a:p>
            </p:txBody>
          </p:sp>
          <p:sp>
            <p:nvSpPr>
              <p:cNvPr id="157762"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numCol="1" anchor="ctr"/>
              <a:lstStyle/>
              <a:p>
                <a:endParaRPr lang="en-US"/>
              </a:p>
            </p:txBody>
          </p:sp>
        </p:grpSp>
      </p:grpSp>
      <p:sp>
        <p:nvSpPr>
          <p:cNvPr id="157763" name="Rectangle 67"/>
          <p:cNvSpPr>
            <a:spLocks noGrp="1" noChangeArrowheads="1"/>
          </p:cNvSpPr>
          <p:nvPr>
            <p:ph type="ctrTitle"/>
          </p:nvPr>
        </p:nvSpPr>
        <p:spPr>
          <a:xfrm>
            <a:off x="990600" y="1752600"/>
            <a:ext cx="7772400" cy="1143000"/>
          </a:xfrm>
        </p:spPr>
        <p:txBody>
          <a:bodyPr numCol="1"/>
          <a:lstStyle>
            <a:lvl1pPr>
              <a:defRPr/>
            </a:lvl1pPr>
          </a:lstStyle>
          <a:p>
            <a:r>
              <a:rPr lang="en-US"/>
              <a:t>Click to edit Master title style</a:t>
            </a:r>
          </a:p>
        </p:txBody>
      </p:sp>
      <p:sp>
        <p:nvSpPr>
          <p:cNvPr id="157764" name="Rectangle 68" descr="Rectangle: Click to edit Master text styles Second level Third level Fourth level Fifth level"/>
          <p:cNvSpPr>
            <a:spLocks noGrp="1" noChangeArrowheads="1"/>
          </p:cNvSpPr>
          <p:nvPr>
            <p:ph type="subTitle" idx="1"/>
          </p:nvPr>
        </p:nvSpPr>
        <p:spPr>
          <a:xfrm>
            <a:off x="990600" y="3309938"/>
            <a:ext cx="6400800" cy="1752600"/>
          </a:xfrm>
        </p:spPr>
        <p:txBody>
          <a:bodyPr numCol="1"/>
          <a:lstStyle>
            <a:lvl1pPr marL="0" indent="0">
              <a:buFont typeface="Wingdings" pitchFamily="2" charset="2"/>
              <a:buNone/>
              <a:defRPr/>
            </a:lvl1pPr>
          </a:lstStyle>
          <a:p>
            <a:r>
              <a:rPr lang="en-US"/>
              <a:t>Click to edit Master subtitle style</a:t>
            </a:r>
          </a:p>
        </p:txBody>
      </p:sp>
      <p:sp>
        <p:nvSpPr>
          <p:cNvPr id="157765" name="Rectangle 69"/>
          <p:cNvSpPr>
            <a:spLocks noGrp="1" noChangeArrowheads="1"/>
          </p:cNvSpPr>
          <p:nvPr>
            <p:ph type="dt" sz="quarter" idx="2"/>
          </p:nvPr>
        </p:nvSpPr>
        <p:spPr/>
        <p:txBody>
          <a:bodyPr numCol="1"/>
          <a:lstStyle>
            <a:lvl1pPr>
              <a:defRPr/>
            </a:lvl1pPr>
          </a:lstStyle>
          <a:p>
            <a:fld id="{008A0BD3-9614-4CFB-9776-BB19B4DFB598}" type="datetimeFigureOut">
              <a:rPr lang="en-US"/>
              <a:pPr/>
              <a:t>1/17/2020</a:t>
            </a:fld>
            <a:endParaRPr lang="en-US"/>
          </a:p>
        </p:txBody>
      </p:sp>
      <p:sp>
        <p:nvSpPr>
          <p:cNvPr id="157766" name="Rectangle 70"/>
          <p:cNvSpPr>
            <a:spLocks noGrp="1" noChangeArrowheads="1"/>
          </p:cNvSpPr>
          <p:nvPr>
            <p:ph type="ftr" sz="quarter" idx="3"/>
          </p:nvPr>
        </p:nvSpPr>
        <p:spPr/>
        <p:txBody>
          <a:bodyPr numCol="1"/>
          <a:lstStyle>
            <a:lvl1pPr>
              <a:defRPr/>
            </a:lvl1pPr>
          </a:lstStyle>
          <a:p>
            <a:endParaRPr lang="en-US"/>
          </a:p>
        </p:txBody>
      </p:sp>
      <p:sp>
        <p:nvSpPr>
          <p:cNvPr id="157767" name="Rectangle 71"/>
          <p:cNvSpPr>
            <a:spLocks noGrp="1" noChangeArrowheads="1"/>
          </p:cNvSpPr>
          <p:nvPr>
            <p:ph type="sldNum" sz="quarter" idx="4"/>
          </p:nvPr>
        </p:nvSpPr>
        <p:spPr/>
        <p:txBody>
          <a:bodyPr numCol="1"/>
          <a:lstStyle>
            <a:lvl1pPr>
              <a:defRPr/>
            </a:lvl1pPr>
          </a:lstStyle>
          <a:p>
            <a:fld id="{587C91F8-4A9F-462D-8622-2F9AA3A7FC3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fld id="{32E2B9A8-425F-4DCE-B13A-F0488AEB0FA4}" type="datetimeFigureOut">
              <a:rPr lang="en-US"/>
              <a:pPr/>
              <a:t>1/17/2020</a:t>
            </a:fld>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FCCF4952-D21F-409A-99F9-5878A1617A0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fld id="{80D6C755-C205-4BE3-BB5E-CA0D1F1C34E7}" type="datetimeFigureOut">
              <a:rPr lang="en-US"/>
              <a:pPr/>
              <a:t>1/17/2020</a:t>
            </a:fld>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68172199-7F05-4BB7-9EF6-81C08C37603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numCol="1"/>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numCol="1"/>
          <a:lstStyle>
            <a:lvl1pPr>
              <a:defRPr/>
            </a:lvl1pPr>
          </a:lstStyle>
          <a:p>
            <a:fld id="{5D7CEAD9-3A29-4960-84A9-23C110A0846C}" type="datetimeFigureOut">
              <a:rPr lang="en-US"/>
              <a:pPr/>
              <a:t>1/17/2020</a:t>
            </a:fld>
            <a:endParaRPr lang="en-US"/>
          </a:p>
        </p:txBody>
      </p:sp>
      <p:sp>
        <p:nvSpPr>
          <p:cNvPr id="6" name="Footer Placeholder 5"/>
          <p:cNvSpPr>
            <a:spLocks noGrp="1"/>
          </p:cNvSpPr>
          <p:nvPr>
            <p:ph type="ftr" sz="quarter" idx="11"/>
          </p:nvPr>
        </p:nvSpPr>
        <p:spPr>
          <a:xfrm>
            <a:off x="3124200" y="6248400"/>
            <a:ext cx="2895600" cy="457200"/>
          </a:xfrm>
        </p:spPr>
        <p:txBody>
          <a:bodyPr numCol="1"/>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numCol="1"/>
          <a:lstStyle>
            <a:lvl1pPr>
              <a:defRPr/>
            </a:lvl1pPr>
          </a:lstStyle>
          <a:p>
            <a:fld id="{7913B8FF-0E32-4DCE-A31A-83906429DE9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lvl1pPr>
              <a:defRPr/>
            </a:lvl1pPr>
          </a:lstStyle>
          <a:p>
            <a:fld id="{2130A28B-848D-41D0-8BB7-FD0897C43772}" type="datetimeFigureOut">
              <a:rPr lang="en-US"/>
              <a:pPr/>
              <a:t>1/17/2020</a:t>
            </a:fld>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B41AADB5-F451-469B-A2E3-39569804E5A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numCol="1"/>
          <a:lstStyle>
            <a:lvl1pPr>
              <a:defRPr/>
            </a:lvl1pPr>
          </a:lstStyle>
          <a:p>
            <a:fld id="{DAB2B3B1-01A0-4CD1-BA2A-C2EC2B5FB688}" type="datetimeFigureOut">
              <a:rPr lang="en-US"/>
              <a:pPr/>
              <a:t>1/17/2020</a:t>
            </a:fld>
            <a:endParaRPr lang="en-US"/>
          </a:p>
        </p:txBody>
      </p:sp>
      <p:sp>
        <p:nvSpPr>
          <p:cNvPr id="5" name="Footer Placeholder 4"/>
          <p:cNvSpPr>
            <a:spLocks noGrp="1"/>
          </p:cNvSpPr>
          <p:nvPr>
            <p:ph type="ftr" sz="quarter" idx="11"/>
          </p:nvPr>
        </p:nvSpPr>
        <p:spPr/>
        <p:txBody>
          <a:bodyPr numCol="1"/>
          <a:lstStyle>
            <a:lvl1pPr>
              <a:defRPr/>
            </a:lvl1pPr>
          </a:lstStyle>
          <a:p>
            <a:endParaRPr lang="en-US"/>
          </a:p>
        </p:txBody>
      </p:sp>
      <p:sp>
        <p:nvSpPr>
          <p:cNvPr id="6" name="Slide Number Placeholder 5"/>
          <p:cNvSpPr>
            <a:spLocks noGrp="1"/>
          </p:cNvSpPr>
          <p:nvPr>
            <p:ph type="sldNum" sz="quarter" idx="12"/>
          </p:nvPr>
        </p:nvSpPr>
        <p:spPr/>
        <p:txBody>
          <a:bodyPr numCol="1"/>
          <a:lstStyle>
            <a:lvl1pPr>
              <a:defRPr/>
            </a:lvl1pPr>
          </a:lstStyle>
          <a:p>
            <a:fld id="{8522802B-A84F-4060-86C1-B81E26DDC06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numCol="1"/>
          <a:lstStyle>
            <a:lvl1pPr>
              <a:defRPr/>
            </a:lvl1pPr>
          </a:lstStyle>
          <a:p>
            <a:fld id="{E60EF2A4-8109-44DB-91DC-AC8BE4282A43}" type="datetimeFigureOut">
              <a:rPr lang="en-US"/>
              <a:pPr/>
              <a:t>1/17/2020</a:t>
            </a:fld>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CAECFEC6-227A-4E6B-99A9-BABE82DED9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numCol="1"/>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lvl1pPr>
              <a:defRPr/>
            </a:lvl1pPr>
          </a:lstStyle>
          <a:p>
            <a:fld id="{CECBA6B3-3F3A-4596-BD4A-FF2D0226292E}" type="datetimeFigureOut">
              <a:rPr lang="en-US"/>
              <a:pPr/>
              <a:t>1/17/2020</a:t>
            </a:fld>
            <a:endParaRPr lang="en-US"/>
          </a:p>
        </p:txBody>
      </p:sp>
      <p:sp>
        <p:nvSpPr>
          <p:cNvPr id="8" name="Footer Placeholder 7"/>
          <p:cNvSpPr>
            <a:spLocks noGrp="1"/>
          </p:cNvSpPr>
          <p:nvPr>
            <p:ph type="ftr" sz="quarter" idx="11"/>
          </p:nvPr>
        </p:nvSpPr>
        <p:spPr/>
        <p:txBody>
          <a:bodyPr numCol="1"/>
          <a:lstStyle>
            <a:lvl1pPr>
              <a:defRPr/>
            </a:lvl1pPr>
          </a:lstStyle>
          <a:p>
            <a:endParaRPr lang="en-US"/>
          </a:p>
        </p:txBody>
      </p:sp>
      <p:sp>
        <p:nvSpPr>
          <p:cNvPr id="9" name="Slide Number Placeholder 8"/>
          <p:cNvSpPr>
            <a:spLocks noGrp="1"/>
          </p:cNvSpPr>
          <p:nvPr>
            <p:ph type="sldNum" sz="quarter" idx="12"/>
          </p:nvPr>
        </p:nvSpPr>
        <p:spPr/>
        <p:txBody>
          <a:bodyPr numCol="1"/>
          <a:lstStyle>
            <a:lvl1pPr>
              <a:defRPr/>
            </a:lvl1pPr>
          </a:lstStyle>
          <a:p>
            <a:fld id="{57888998-F8DC-448B-8308-094E144597A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Date Placeholder 2"/>
          <p:cNvSpPr>
            <a:spLocks noGrp="1"/>
          </p:cNvSpPr>
          <p:nvPr>
            <p:ph type="dt" sz="half" idx="10"/>
          </p:nvPr>
        </p:nvSpPr>
        <p:spPr/>
        <p:txBody>
          <a:bodyPr numCol="1"/>
          <a:lstStyle>
            <a:lvl1pPr>
              <a:defRPr/>
            </a:lvl1pPr>
          </a:lstStyle>
          <a:p>
            <a:fld id="{77D29954-17C5-45C8-9FE6-989DE1A03AF5}" type="datetimeFigureOut">
              <a:rPr lang="en-US"/>
              <a:pPr/>
              <a:t>1/17/2020</a:t>
            </a:fld>
            <a:endParaRPr lang="en-US"/>
          </a:p>
        </p:txBody>
      </p:sp>
      <p:sp>
        <p:nvSpPr>
          <p:cNvPr id="4" name="Footer Placeholder 3"/>
          <p:cNvSpPr>
            <a:spLocks noGrp="1"/>
          </p:cNvSpPr>
          <p:nvPr>
            <p:ph type="ftr" sz="quarter" idx="11"/>
          </p:nvPr>
        </p:nvSpPr>
        <p:spPr/>
        <p:txBody>
          <a:bodyPr numCol="1"/>
          <a:lstStyle>
            <a:lvl1pPr>
              <a:defRPr/>
            </a:lvl1pPr>
          </a:lstStyle>
          <a:p>
            <a:endParaRPr lang="en-US"/>
          </a:p>
        </p:txBody>
      </p:sp>
      <p:sp>
        <p:nvSpPr>
          <p:cNvPr id="5" name="Slide Number Placeholder 4"/>
          <p:cNvSpPr>
            <a:spLocks noGrp="1"/>
          </p:cNvSpPr>
          <p:nvPr>
            <p:ph type="sldNum" sz="quarter" idx="12"/>
          </p:nvPr>
        </p:nvSpPr>
        <p:spPr/>
        <p:txBody>
          <a:bodyPr numCol="1"/>
          <a:lstStyle>
            <a:lvl1pPr>
              <a:defRPr/>
            </a:lvl1pPr>
          </a:lstStyle>
          <a:p>
            <a:fld id="{6ED5BDDD-502E-4CA4-BDBB-9D79E44E456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lvl1pPr>
              <a:defRPr/>
            </a:lvl1pPr>
          </a:lstStyle>
          <a:p>
            <a:fld id="{10E5B3D1-9275-4305-B663-B46BAB5604D2}" type="datetimeFigureOut">
              <a:rPr lang="en-US"/>
              <a:pPr/>
              <a:t>1/17/2020</a:t>
            </a:fld>
            <a:endParaRPr lang="en-US"/>
          </a:p>
        </p:txBody>
      </p:sp>
      <p:sp>
        <p:nvSpPr>
          <p:cNvPr id="3" name="Footer Placeholder 2"/>
          <p:cNvSpPr>
            <a:spLocks noGrp="1"/>
          </p:cNvSpPr>
          <p:nvPr>
            <p:ph type="ftr" sz="quarter" idx="11"/>
          </p:nvPr>
        </p:nvSpPr>
        <p:spPr/>
        <p:txBody>
          <a:bodyPr numCol="1"/>
          <a:lstStyle>
            <a:lvl1pPr>
              <a:defRPr/>
            </a:lvl1pPr>
          </a:lstStyle>
          <a:p>
            <a:endParaRPr lang="en-US"/>
          </a:p>
        </p:txBody>
      </p:sp>
      <p:sp>
        <p:nvSpPr>
          <p:cNvPr id="4" name="Slide Number Placeholder 3"/>
          <p:cNvSpPr>
            <a:spLocks noGrp="1"/>
          </p:cNvSpPr>
          <p:nvPr>
            <p:ph type="sldNum" sz="quarter" idx="12"/>
          </p:nvPr>
        </p:nvSpPr>
        <p:spPr/>
        <p:txBody>
          <a:bodyPr numCol="1"/>
          <a:lstStyle>
            <a:lvl1pPr>
              <a:defRPr/>
            </a:lvl1pPr>
          </a:lstStyle>
          <a:p>
            <a:fld id="{8075294D-B4AA-492B-8F90-121F33CE78C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lvl1pPr>
              <a:defRPr/>
            </a:lvl1pPr>
          </a:lstStyle>
          <a:p>
            <a:fld id="{B52867B7-7A49-41FA-8C4F-99FDE359642D}" type="datetimeFigureOut">
              <a:rPr lang="en-US"/>
              <a:pPr/>
              <a:t>1/17/2020</a:t>
            </a:fld>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37BCE7E4-9BF7-4B1E-97F1-31151C2978A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numCol="1"/>
          <a:lstStyle>
            <a:lvl1pPr>
              <a:defRPr/>
            </a:lvl1pPr>
          </a:lstStyle>
          <a:p>
            <a:fld id="{561FEBDB-2F86-4886-8FA1-829037264189}" type="datetimeFigureOut">
              <a:rPr lang="en-US"/>
              <a:pPr/>
              <a:t>1/17/2020</a:t>
            </a:fld>
            <a:endParaRPr lang="en-US"/>
          </a:p>
        </p:txBody>
      </p:sp>
      <p:sp>
        <p:nvSpPr>
          <p:cNvPr id="6" name="Footer Placeholder 5"/>
          <p:cNvSpPr>
            <a:spLocks noGrp="1"/>
          </p:cNvSpPr>
          <p:nvPr>
            <p:ph type="ftr" sz="quarter" idx="11"/>
          </p:nvPr>
        </p:nvSpPr>
        <p:spPr/>
        <p:txBody>
          <a:bodyPr numCol="1"/>
          <a:lstStyle>
            <a:lvl1pPr>
              <a:defRPr/>
            </a:lvl1pPr>
          </a:lstStyle>
          <a:p>
            <a:endParaRPr lang="en-US"/>
          </a:p>
        </p:txBody>
      </p:sp>
      <p:sp>
        <p:nvSpPr>
          <p:cNvPr id="7" name="Slide Number Placeholder 6"/>
          <p:cNvSpPr>
            <a:spLocks noGrp="1"/>
          </p:cNvSpPr>
          <p:nvPr>
            <p:ph type="sldNum" sz="quarter" idx="12"/>
          </p:nvPr>
        </p:nvSpPr>
        <p:spPr/>
        <p:txBody>
          <a:bodyPr numCol="1"/>
          <a:lstStyle>
            <a:lvl1pPr>
              <a:defRPr/>
            </a:lvl1pPr>
          </a:lstStyle>
          <a:p>
            <a:fld id="{C8DCBBE1-EBEB-47C0-958F-D3D6C7AF9D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6674" name="Group 2"/>
          <p:cNvGrpSpPr>
            <a:grpSpLocks/>
          </p:cNvGrpSpPr>
          <p:nvPr/>
        </p:nvGrpSpPr>
        <p:grpSpPr>
          <a:xfrm>
            <a:off x="0" y="0"/>
            <a:ext cx="9144000" cy="6858000"/>
            <a:chOff x="0" y="0"/>
            <a:chExt cx="5760" cy="4320"/>
          </a:xfrm>
        </p:grpSpPr>
        <p:grpSp>
          <p:nvGrpSpPr>
            <p:cNvPr id="156675" name="Group 3"/>
            <p:cNvGrpSpPr>
              <a:grpSpLocks/>
            </p:cNvGrpSpPr>
            <p:nvPr/>
          </p:nvGrpSpPr>
          <p:grpSpPr>
            <a:xfrm>
              <a:off x="0" y="0"/>
              <a:ext cx="5760" cy="4320"/>
              <a:chOff x="0" y="0"/>
              <a:chExt cx="5760" cy="4320"/>
            </a:xfrm>
          </p:grpSpPr>
          <p:grpSp>
            <p:nvGrpSpPr>
              <p:cNvPr id="156676" name="Group 4"/>
              <p:cNvGrpSpPr>
                <a:grpSpLocks/>
              </p:cNvGrpSpPr>
              <p:nvPr/>
            </p:nvGrpSpPr>
            <p:grpSpPr>
              <a:xfrm>
                <a:off x="0" y="192"/>
                <a:ext cx="5760" cy="4032"/>
                <a:chOff x="0" y="192"/>
                <a:chExt cx="5760" cy="4032"/>
              </a:xfrm>
            </p:grpSpPr>
            <p:sp>
              <p:nvSpPr>
                <p:cNvPr id="156677"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78"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79"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0"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1"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2"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3"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4"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5"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6"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7"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8"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89"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0"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1"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2"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3"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4"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5"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6"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7"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698"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grpSp>
          <p:grpSp>
            <p:nvGrpSpPr>
              <p:cNvPr id="156699" name="Group 27"/>
              <p:cNvGrpSpPr>
                <a:grpSpLocks/>
              </p:cNvGrpSpPr>
              <p:nvPr/>
            </p:nvGrpSpPr>
            <p:grpSpPr>
              <a:xfrm>
                <a:off x="192" y="0"/>
                <a:ext cx="5376" cy="4320"/>
                <a:chOff x="192" y="0"/>
                <a:chExt cx="5376" cy="4320"/>
              </a:xfrm>
            </p:grpSpPr>
            <p:sp>
              <p:nvSpPr>
                <p:cNvPr id="15670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0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1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sp>
              <p:nvSpPr>
                <p:cNvPr id="15672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numCol="1" anchor="ctr"/>
                <a:lstStyle/>
                <a:p>
                  <a:endParaRPr lang="en-US"/>
                </a:p>
              </p:txBody>
            </p:sp>
          </p:grpSp>
        </p:grpSp>
        <p:sp>
          <p:nvSpPr>
            <p:cNvPr id="156729"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numCol="1" anchor="ctr"/>
            <a:lstStyle/>
            <a:p>
              <a:endParaRPr lang="en-US"/>
            </a:p>
          </p:txBody>
        </p:sp>
        <p:sp>
          <p:nvSpPr>
            <p:cNvPr id="156730"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numCol="1" anchor="ctr"/>
            <a:lstStyle/>
            <a:p>
              <a:endParaRPr lang="en-US"/>
            </a:p>
          </p:txBody>
        </p:sp>
        <p:grpSp>
          <p:nvGrpSpPr>
            <p:cNvPr id="156731" name="Group 59"/>
            <p:cNvGrpSpPr>
              <a:grpSpLocks/>
            </p:cNvGrpSpPr>
            <p:nvPr/>
          </p:nvGrpSpPr>
          <p:grpSpPr>
            <a:xfrm>
              <a:off x="261" y="892"/>
              <a:ext cx="1124" cy="1464"/>
              <a:chOff x="96" y="916"/>
              <a:chExt cx="2208" cy="2876"/>
            </a:xfrm>
          </p:grpSpPr>
          <p:sp>
            <p:nvSpPr>
              <p:cNvPr id="156732" name="Line 60"/>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numCol="1" anchor="ctr"/>
              <a:lstStyle/>
              <a:p>
                <a:endParaRPr lang="en-US"/>
              </a:p>
            </p:txBody>
          </p:sp>
          <p:sp>
            <p:nvSpPr>
              <p:cNvPr id="156733"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numCol="1" anchor="ctr"/>
              <a:lstStyle/>
              <a:p>
                <a:endParaRPr lang="en-US"/>
              </a:p>
            </p:txBody>
          </p:sp>
          <p:sp>
            <p:nvSpPr>
              <p:cNvPr id="156734"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numCol="1" anchor="ctr"/>
              <a:lstStyle/>
              <a:p>
                <a:endParaRPr lang="en-US"/>
              </a:p>
            </p:txBody>
          </p:sp>
        </p:grpSp>
      </p:grpSp>
      <p:sp>
        <p:nvSpPr>
          <p:cNvPr id="156735" name="Rectangle 63"/>
          <p:cNvSpPr>
            <a:spLocks noGrp="1" noChangeArrowheads="1"/>
          </p:cNvSpPr>
          <p:nvPr>
            <p:ph type="title"/>
          </p:nvPr>
        </p:nvSpPr>
        <p:spPr>
          <a:xfrm>
            <a:off x="609600" y="304800"/>
            <a:ext cx="7772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6736" name="Rectangle 64" descr="Rectangle: Click to edit Master text styles Second level Third level Fourth level Fifth level"/>
          <p:cNvSpPr>
            <a:spLocks noGrp="1" noChangeArrowheads="1"/>
          </p:cNvSpPr>
          <p:nvPr>
            <p:ph type="body" idx="1"/>
          </p:nvPr>
        </p:nvSpPr>
        <p:spPr>
          <a:xfrm>
            <a:off x="838200" y="19050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6737" name="Rectangle 65"/>
          <p:cNvSpPr>
            <a:spLocks noGrp="1" noChangeArrowheads="1"/>
          </p:cNvSpPr>
          <p:nvPr>
            <p:ph type="dt" sz="half" idx="2"/>
          </p:nvPr>
        </p:nvSpPr>
        <p:spPr>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466F4C2C-2952-43C2-97C7-8A2A9DDE15A7}" type="datetimeFigureOut">
              <a:rPr lang="en-US"/>
              <a:pPr/>
              <a:t>1/17/2020</a:t>
            </a:fld>
            <a:endParaRPr lang="en-US"/>
          </a:p>
        </p:txBody>
      </p:sp>
      <p:sp>
        <p:nvSpPr>
          <p:cNvPr id="156738" name="Rectangle 66"/>
          <p:cNvSpPr>
            <a:spLocks noGrp="1" noChangeArrowheads="1"/>
          </p:cNvSpPr>
          <p:nvPr>
            <p:ph type="ftr" sz="quarter" idx="3"/>
          </p:nvPr>
        </p:nvSpPr>
        <p:spPr>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156739" name="Rectangle 67"/>
          <p:cNvSpPr>
            <a:spLocks noGrp="1" noChangeArrowheads="1"/>
          </p:cNvSpPr>
          <p:nvPr>
            <p:ph type="sldNum" sz="quarter" idx="4"/>
          </p:nvPr>
        </p:nvSpPr>
        <p:spPr>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B2C27B9F-400E-4554-A5B9-C4367E2101E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cs typeface="Times New Roman" pitchFamily="18" charset="0"/>
        </a:defRPr>
      </a:lvl2pPr>
      <a:lvl3pPr algn="l" rtl="0" fontAlgn="base">
        <a:spcBef>
          <a:spcPct val="0"/>
        </a:spcBef>
        <a:spcAft>
          <a:spcPct val="0"/>
        </a:spcAft>
        <a:defRPr sz="4400">
          <a:solidFill>
            <a:schemeClr val="tx2"/>
          </a:solidFill>
          <a:latin typeface="Tahoma" pitchFamily="34" charset="0"/>
          <a:cs typeface="Times New Roman" pitchFamily="18" charset="0"/>
        </a:defRPr>
      </a:lvl3pPr>
      <a:lvl4pPr algn="l" rtl="0" fontAlgn="base">
        <a:spcBef>
          <a:spcPct val="0"/>
        </a:spcBef>
        <a:spcAft>
          <a:spcPct val="0"/>
        </a:spcAft>
        <a:defRPr sz="4400">
          <a:solidFill>
            <a:schemeClr val="tx2"/>
          </a:solidFill>
          <a:latin typeface="Tahoma" pitchFamily="34" charset="0"/>
          <a:cs typeface="Times New Roman" pitchFamily="18" charset="0"/>
        </a:defRPr>
      </a:lvl4pPr>
      <a:lvl5pPr algn="l" rtl="0" fontAlgn="base">
        <a:spcBef>
          <a:spcPct val="0"/>
        </a:spcBef>
        <a:spcAft>
          <a:spcPct val="0"/>
        </a:spcAft>
        <a:defRPr sz="4400">
          <a:solidFill>
            <a:schemeClr val="tx2"/>
          </a:solidFill>
          <a:latin typeface="Tahoma" pitchFamily="34" charset="0"/>
          <a:cs typeface="Times New Roman" pitchFamily="18" charset="0"/>
        </a:defRPr>
      </a:lvl5pPr>
      <a:lvl6pPr marL="457200" algn="l" rtl="0" fontAlgn="base">
        <a:spcBef>
          <a:spcPct val="0"/>
        </a:spcBef>
        <a:spcAft>
          <a:spcPct val="0"/>
        </a:spcAft>
        <a:defRPr sz="4400">
          <a:solidFill>
            <a:schemeClr val="tx2"/>
          </a:solidFill>
          <a:latin typeface="Tahoma" pitchFamily="34" charset="0"/>
          <a:cs typeface="Times New Roman" pitchFamily="18" charset="0"/>
        </a:defRPr>
      </a:lvl6pPr>
      <a:lvl7pPr marL="914400" algn="l" rtl="0" fontAlgn="base">
        <a:spcBef>
          <a:spcPct val="0"/>
        </a:spcBef>
        <a:spcAft>
          <a:spcPct val="0"/>
        </a:spcAft>
        <a:defRPr sz="4400">
          <a:solidFill>
            <a:schemeClr val="tx2"/>
          </a:solidFill>
          <a:latin typeface="Tahoma" pitchFamily="34" charset="0"/>
          <a:cs typeface="Times New Roman" pitchFamily="18" charset="0"/>
        </a:defRPr>
      </a:lvl7pPr>
      <a:lvl8pPr marL="1371600" algn="l" rtl="0" fontAlgn="base">
        <a:spcBef>
          <a:spcPct val="0"/>
        </a:spcBef>
        <a:spcAft>
          <a:spcPct val="0"/>
        </a:spcAft>
        <a:defRPr sz="4400">
          <a:solidFill>
            <a:schemeClr val="tx2"/>
          </a:solidFill>
          <a:latin typeface="Tahoma" pitchFamily="34" charset="0"/>
          <a:cs typeface="Times New Roman" pitchFamily="18" charset="0"/>
        </a:defRPr>
      </a:lvl8pPr>
      <a:lvl9pPr marL="1828800" algn="l" rtl="0" fontAlgn="base">
        <a:spcBef>
          <a:spcPct val="0"/>
        </a:spcBef>
        <a:spcAft>
          <a:spcPct val="0"/>
        </a:spcAft>
        <a:defRPr sz="4400">
          <a:solidFill>
            <a:schemeClr val="tx2"/>
          </a:solidFill>
          <a:latin typeface="Tahoma" pitchFamily="34" charset="0"/>
          <a:cs typeface="Times New Roman" pitchFamily="18"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cs typeface="+mn-cs"/>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cs typeface="+mn-cs"/>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381000" y="1828800"/>
            <a:ext cx="7640638" cy="4411663"/>
          </a:xfrm>
          <a:prstGeom prst="rect">
            <a:avLst/>
          </a:prstGeom>
          <a:noFill/>
          <a:ln w="9525">
            <a:noFill/>
            <a:miter lim="800000"/>
            <a:headEnd/>
            <a:tailEnd/>
          </a:ln>
        </p:spPr>
      </p:pic>
      <p:sp>
        <p:nvSpPr>
          <p:cNvPr id="87049" name="Rectangle 9"/>
          <p:cNvSpPr>
            <a:spLocks noGrp="1" noChangeArrowheads="1"/>
          </p:cNvSpPr>
          <p:nvPr>
            <p:ph type="title"/>
          </p:nvPr>
        </p:nvSpPr>
        <p:spPr/>
        <p:txBody>
          <a:bodyPr numCol="1"/>
          <a:lstStyle/>
          <a:p>
            <a:pPr algn="ctr"/>
            <a:r>
              <a:rPr lang="en-US" sz="4500" dirty="0"/>
              <a:t>SS.7.C.3.13</a:t>
            </a:r>
          </a:p>
        </p:txBody>
      </p:sp>
      <p:sp>
        <p:nvSpPr>
          <p:cNvPr id="87050" name="Rectangle 10" descr="Rectangle: Click to edit Master text styles Second level Third level Fourth level Fifth level"/>
          <p:cNvSpPr>
            <a:spLocks noGrp="1" noChangeArrowheads="1"/>
          </p:cNvSpPr>
          <p:nvPr>
            <p:ph type="body" idx="1"/>
          </p:nvPr>
        </p:nvSpPr>
        <p:spPr>
          <a:xfrm>
            <a:off x="838200" y="1905000"/>
            <a:ext cx="7772400" cy="3227388"/>
          </a:xfrm>
        </p:spPr>
        <p:txBody>
          <a:bodyPr numCol="1"/>
          <a:lstStyle/>
          <a:p>
            <a:pPr>
              <a:lnSpc>
                <a:spcPct val="90000"/>
              </a:lnSpc>
              <a:buFont typeface="Wingdings" pitchFamily="2" charset="2"/>
              <a:buNone/>
            </a:pPr>
            <a:r>
              <a:rPr lang="en-US" sz="4400" dirty="0">
                <a:latin typeface="TimesNewRomanPSMT" charset="0"/>
              </a:rPr>
              <a:t>QUESTION:</a:t>
            </a:r>
          </a:p>
          <a:p>
            <a:pPr>
              <a:lnSpc>
                <a:spcPct val="90000"/>
              </a:lnSpc>
              <a:buFont typeface="Wingdings" pitchFamily="2" charset="2"/>
              <a:buNone/>
            </a:pPr>
            <a:endParaRPr lang="en-US" dirty="0">
              <a:latin typeface="TimesNewRomanPSMT" charset="0"/>
            </a:endParaRPr>
          </a:p>
          <a:p>
            <a:pPr>
              <a:lnSpc>
                <a:spcPct val="90000"/>
              </a:lnSpc>
              <a:buFont typeface="Wingdings" pitchFamily="2" charset="2"/>
              <a:buNone/>
            </a:pPr>
            <a:r>
              <a:rPr lang="en-US" sz="4100" dirty="0">
                <a:latin typeface="Comic Sans MS" pitchFamily="66" charset="0"/>
              </a:rPr>
              <a:t>How many constitutions do you think are in the United States? (Answer in a complete sentence)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numCol="1"/>
          <a:lstStyle/>
          <a:p>
            <a:pPr algn="ctr"/>
            <a:endParaRPr lang="en-US"/>
          </a:p>
        </p:txBody>
      </p:sp>
      <p:sp>
        <p:nvSpPr>
          <p:cNvPr id="81923" name="Rectangle 3" descr="Rectangle: Click to edit Master text styles Second level Third level Fourth level Fifth level"/>
          <p:cNvSpPr>
            <a:spLocks noGrp="1" noChangeArrowheads="1"/>
          </p:cNvSpPr>
          <p:nvPr>
            <p:ph type="body" idx="1"/>
          </p:nvPr>
        </p:nvSpPr>
        <p:spPr/>
        <p:txBody>
          <a:bodyPr numCol="1"/>
          <a:lstStyle/>
          <a:p>
            <a:r>
              <a:rPr lang="en-US" sz="5000"/>
              <a:t>Look at the U.S. Constitution on page 54 in your textbook.</a:t>
            </a:r>
          </a:p>
          <a:p>
            <a:r>
              <a:rPr lang="en-US" sz="5000"/>
              <a:t>Look at the Florida Constitution handout.</a:t>
            </a:r>
          </a:p>
          <a:p>
            <a:pPr>
              <a:buFont typeface="Wingdings" pitchFamily="2" charset="2"/>
              <a:buNone/>
            </a:pPr>
            <a:endParaRPr lang="en-US" sz="5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2147483647"/>
          </p:nvPr>
        </p:nvSpPr>
        <p:spPr>
          <a:xfrm>
            <a:off x="457200" y="320040"/>
            <a:ext cx="7620000" cy="1143000"/>
          </a:xfrm>
          <a:noFill/>
          <a:ln/>
        </p:spPr>
        <p:txBody>
          <a:bodyPr lIns="45720" tIns="0" rIns="45720" bIns="0" numCol="1">
            <a:normAutofit fontScale="90000"/>
          </a:bodyPr>
          <a:lstStyle/>
          <a:p>
            <a:pPr>
              <a:spcAft>
                <a:spcPts val="0"/>
              </a:spcAft>
              <a:defRPr/>
            </a:pPr>
            <a:r>
              <a:rPr lang="en-US"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What are the First three words of the U.S. Constitution?</a:t>
            </a:r>
          </a:p>
        </p:txBody>
      </p:sp>
      <p:sp>
        <p:nvSpPr>
          <p:cNvPr id="3" name="Content Placeholder 2" descr="Rectangle: Click to edit Master text styles Second level Third level Fourth level Fifth level"/>
          <p:cNvSpPr>
            <a:spLocks noGrp="1"/>
          </p:cNvSpPr>
          <p:nvPr>
            <p:ph idx="2147483647"/>
          </p:nvPr>
        </p:nvSpPr>
        <p:spPr>
          <a:xfrm>
            <a:off x="457200" y="2362200"/>
            <a:ext cx="7696200" cy="2209800"/>
          </a:xfrm>
          <a:blipFill rotWithShape="1">
            <a:blip r:embed="rId3" cstate="print"/>
            <a:srcRect/>
            <a:tile tx="0" ty="0" sx="100000" sy="100000" flip="none" algn="tl"/>
          </a:blipFill>
        </p:spPr>
        <p:txBody>
          <a:bodyPr numCol="1"/>
          <a:lstStyle/>
          <a:p>
            <a:pPr marL="0" indent="0" algn="ctr">
              <a:buNone/>
            </a:pPr>
            <a:r>
              <a:rPr lang="en-US" sz="9600" dirty="0">
                <a:latin typeface="Blackadder ITC" pitchFamily="82" charset="0"/>
              </a:rPr>
              <a:t>We the People…</a:t>
            </a:r>
          </a:p>
          <a:p>
            <a:pPr marL="0" indent="0" algn="ctr">
              <a:buFont typeface="Wingdings" pitchFamily="2" charset="2"/>
              <a:buNone/>
            </a:pPr>
            <a:endParaRPr lang="en-US" sz="14200" dirty="0">
              <a:latin typeface="Blackadder ITC"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2147483647"/>
          </p:nvPr>
        </p:nvSpPr>
        <p:spPr>
          <a:xfrm>
            <a:off x="457200" y="320040"/>
            <a:ext cx="7620000" cy="1143000"/>
          </a:xfrm>
          <a:noFill/>
          <a:ln/>
        </p:spPr>
        <p:txBody>
          <a:bodyPr lIns="45720" tIns="0" rIns="45720" bIns="0" numCol="1">
            <a:normAutofit fontScale="90000"/>
          </a:bodyPr>
          <a:lstStyle/>
          <a:p>
            <a:pPr>
              <a:spcAft>
                <a:spcPts val="0"/>
              </a:spcAft>
              <a:defRPr/>
            </a:pPr>
            <a:r>
              <a:rPr lang="en-US"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What are the First three words of the FLORIDA Constitution?</a:t>
            </a:r>
          </a:p>
        </p:txBody>
      </p:sp>
      <p:sp>
        <p:nvSpPr>
          <p:cNvPr id="3" name="Content Placeholder 2" descr="Rectangle: Click to edit Master text styles Second level Third level Fourth level Fifth level"/>
          <p:cNvSpPr>
            <a:spLocks noGrp="1"/>
          </p:cNvSpPr>
          <p:nvPr>
            <p:ph idx="2147483647"/>
          </p:nvPr>
        </p:nvSpPr>
        <p:spPr>
          <a:xfrm>
            <a:off x="0" y="1676400"/>
            <a:ext cx="8153400" cy="4997450"/>
          </a:xfrm>
          <a:blipFill rotWithShape="1">
            <a:blip r:embed="rId3" cstate="print"/>
            <a:srcRect/>
            <a:tile tx="0" ty="0" sx="100000" sy="100000" flip="none" algn="tl"/>
          </a:blipFill>
        </p:spPr>
        <p:txBody>
          <a:bodyPr numCol="1"/>
          <a:lstStyle/>
          <a:p>
            <a:pPr marL="0" indent="0" algn="ctr">
              <a:buFont typeface="Wingdings" pitchFamily="2" charset="2"/>
              <a:buNone/>
            </a:pPr>
            <a:r>
              <a:rPr lang="en-US" sz="7200" dirty="0">
                <a:latin typeface="Blackadder ITC" pitchFamily="82" charset="0"/>
              </a:rPr>
              <a:t>We the People</a:t>
            </a:r>
            <a:r>
              <a:rPr lang="en-US" sz="12300" dirty="0">
                <a:latin typeface="Blackadder ITC" pitchFamily="82" charset="0"/>
              </a:rPr>
              <a:t>…</a:t>
            </a:r>
          </a:p>
        </p:txBody>
      </p:sp>
      <p:pic>
        <p:nvPicPr>
          <p:cNvPr id="12292" name="Picture 2" descr="C:\Documents and Settings\flrea\Local Settings\Temporary Internet Files\Content.IE5\MIT1Q49H\MC900441902[1].wmf"/>
          <p:cNvPicPr>
            <a:picLocks noChangeAspect="1" noChangeArrowheads="1"/>
          </p:cNvPicPr>
          <p:nvPr/>
        </p:nvPicPr>
        <p:blipFill>
          <a:blip r:embed="rId4" cstate="print"/>
          <a:srcRect/>
          <a:stretch>
            <a:fillRect/>
          </a:stretch>
        </p:blipFill>
        <p:spPr>
          <a:xfrm>
            <a:off x="152400" y="3803650"/>
            <a:ext cx="2209800" cy="2898775"/>
          </a:xfrm>
          <a:prstGeom prst="rect">
            <a:avLst/>
          </a:prstGeom>
          <a:noFill/>
          <a:ln w="9525">
            <a:noFill/>
            <a:miter lim="800000"/>
            <a:headEnd/>
            <a:tailEnd/>
          </a:ln>
        </p:spPr>
      </p:pic>
      <p:pic>
        <p:nvPicPr>
          <p:cNvPr id="12293" name="Picture 4" descr="C:\Documents and Settings\flrea\Local Settings\Temporary Internet Files\Content.IE5\7BHSJT2H\MC900436704[1].wmf"/>
          <p:cNvPicPr>
            <a:picLocks noChangeAspect="1" noChangeArrowheads="1"/>
          </p:cNvPicPr>
          <p:nvPr/>
        </p:nvPicPr>
        <p:blipFill>
          <a:blip r:embed="rId5" cstate="print"/>
          <a:srcRect/>
          <a:stretch>
            <a:fillRect/>
          </a:stretch>
        </p:blipFill>
        <p:spPr>
          <a:xfrm rot="-978621">
            <a:off x="4813300" y="4602163"/>
            <a:ext cx="2746375" cy="1498600"/>
          </a:xfrm>
          <a:prstGeom prst="rect">
            <a:avLst/>
          </a:prstGeom>
          <a:noFill/>
          <a:ln w="9525">
            <a:noFill/>
            <a:miter lim="800000"/>
            <a:headEnd/>
            <a:tailEnd/>
          </a:ln>
        </p:spPr>
      </p:pic>
      <p:pic>
        <p:nvPicPr>
          <p:cNvPr id="12294" name="Picture 3" descr="C:\Documents and Settings\flrea\Local Settings\Temporary Internet Files\Content.IE5\WAFDA75N\MC900101112[1].wmf"/>
          <p:cNvPicPr>
            <a:picLocks noChangeAspect="1" noChangeArrowheads="1"/>
          </p:cNvPicPr>
          <p:nvPr/>
        </p:nvPicPr>
        <p:blipFill>
          <a:blip r:embed="rId6" cstate="print"/>
          <a:srcRect/>
          <a:stretch>
            <a:fillRect/>
          </a:stretch>
        </p:blipFill>
        <p:spPr>
          <a:xfrm>
            <a:off x="5648325" y="4049713"/>
            <a:ext cx="2581275" cy="2406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9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C:\Documents and Settings\flrea\Local Settings\Temporary Internet Files\Content.IE5\WM7TZ3O8\MC900434389[1].wmf"/>
          <p:cNvPicPr>
            <a:picLocks noChangeAspect="1" noChangeArrowheads="1"/>
          </p:cNvPicPr>
          <p:nvPr/>
        </p:nvPicPr>
        <p:blipFill>
          <a:blip r:embed="rId3" cstate="print"/>
          <a:srcRect t="40260"/>
          <a:stretch>
            <a:fillRect/>
          </a:stretch>
        </p:blipFill>
        <p:spPr>
          <a:xfrm flipH="1">
            <a:off x="228600" y="3733800"/>
            <a:ext cx="3690938" cy="2884488"/>
          </a:xfrm>
          <a:prstGeom prst="rect">
            <a:avLst/>
          </a:prstGeom>
          <a:noFill/>
          <a:ln w="9525">
            <a:noFill/>
            <a:miter lim="800000"/>
            <a:headEnd/>
            <a:tailEnd/>
          </a:ln>
        </p:spPr>
      </p:pic>
      <p:sp>
        <p:nvSpPr>
          <p:cNvPr id="5" name="Cloud Callout 4"/>
          <p:cNvSpPr/>
          <p:nvPr/>
        </p:nvSpPr>
        <p:spPr>
          <a:xfrm>
            <a:off x="2133600" y="0"/>
            <a:ext cx="7239000" cy="5105400"/>
          </a:xfrm>
          <a:prstGeom prst="cloudCallout">
            <a:avLst>
              <a:gd name="adj1" fmla="val -63897"/>
              <a:gd name="adj2" fmla="val 198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2" name="Title 1"/>
          <p:cNvSpPr>
            <a:spLocks noGrp="1"/>
          </p:cNvSpPr>
          <p:nvPr>
            <p:ph type="ctrTitle" idx="2147483647"/>
          </p:nvPr>
        </p:nvSpPr>
        <p:spPr>
          <a:xfrm>
            <a:off x="3019045" y="5706"/>
            <a:ext cx="5623688" cy="3042293"/>
          </a:xfrm>
          <a:noFill/>
          <a:ln/>
        </p:spPr>
        <p:txBody>
          <a:bodyPr lIns="45720" tIns="0" rIns="45720" bIns="0" numCol="1">
            <a:noAutofit/>
          </a:bodyPr>
          <a:lstStyle/>
          <a:p>
            <a:pPr algn="ctr">
              <a:spcAft>
                <a:spcPts val="0"/>
              </a:spcAft>
              <a:defRPr/>
            </a:pPr>
            <a:r>
              <a:rPr lang="en-US" sz="6600" b="1" kern="1200" cap="all" dirty="0">
                <a:ln w="500">
                  <a:solidFill>
                    <a:schemeClr val="tx2">
                      <a:shade val="20000"/>
                      <a:satMod val="120000"/>
                    </a:schemeClr>
                  </a:solidFill>
                </a:ln>
                <a:solidFill>
                  <a:schemeClr val="accent5">
                    <a:lumMod val="60000"/>
                    <a:lumOff val="40000"/>
                  </a:schemeClr>
                </a:solidFill>
                <a:latin typeface="+mj-lt"/>
                <a:ea typeface="+mj-ea"/>
                <a:cs typeface="+mj-cs"/>
              </a:rPr>
              <a:t>How Do they Compare?</a:t>
            </a:r>
          </a:p>
        </p:txBody>
      </p:sp>
      <p:sp>
        <p:nvSpPr>
          <p:cNvPr id="104453" name="Subtitle 2" descr="Rectangle: Click to edit Master text styles Second level Third level Fourth level Fifth level"/>
          <p:cNvSpPr>
            <a:spLocks noGrp="1"/>
          </p:cNvSpPr>
          <p:nvPr>
            <p:ph type="subTitle" idx="2147483647"/>
          </p:nvPr>
        </p:nvSpPr>
        <p:spPr>
          <a:xfrm>
            <a:off x="2590800" y="2971800"/>
            <a:ext cx="5943600" cy="2057400"/>
          </a:xfrm>
        </p:spPr>
        <p:txBody>
          <a:bodyPr lIns="45720" tIns="0" rIns="45720" bIns="0" numCol="1"/>
          <a:lstStyle/>
          <a:p>
            <a:pPr marL="0" indent="0">
              <a:buFont typeface="Wingdings" pitchFamily="2" charset="2"/>
              <a:buNone/>
            </a:pPr>
            <a:r>
              <a:rPr lang="en-US" sz="4100">
                <a:solidFill>
                  <a:schemeClr val="tx2"/>
                </a:solidFill>
              </a:rPr>
              <a:t>Both begin with a preamble and their basic structures are similar.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457200" y="1143000"/>
            <a:ext cx="7640638" cy="5173663"/>
          </a:xfrm>
          <a:prstGeom prst="rect">
            <a:avLst/>
          </a:prstGeom>
          <a:noFill/>
          <a:ln w="9525">
            <a:noFill/>
            <a:miter lim="800000"/>
            <a:headEnd/>
            <a:tailEnd/>
          </a:ln>
        </p:spPr>
      </p:pic>
      <p:sp>
        <p:nvSpPr>
          <p:cNvPr id="7174" name="Rectangle 6" descr="Rectangle: Click to edit Master text styles Second level Third level Fourth level Fifth level"/>
          <p:cNvSpPr>
            <a:spLocks noGrp="1" noChangeArrowheads="1"/>
          </p:cNvSpPr>
          <p:nvPr>
            <p:ph type="body" idx="1"/>
          </p:nvPr>
        </p:nvSpPr>
        <p:spPr>
          <a:xfrm>
            <a:off x="457200" y="1066800"/>
            <a:ext cx="7239000" cy="5389563"/>
          </a:xfrm>
        </p:spPr>
        <p:txBody>
          <a:bodyPr numCol="1"/>
          <a:lstStyle/>
          <a:p>
            <a:pPr marL="495300" indent="-495300">
              <a:buFont typeface="Wingdings" pitchFamily="2" charset="2"/>
              <a:buNone/>
            </a:pPr>
            <a:r>
              <a:rPr lang="en-US" sz="4400">
                <a:latin typeface="Comic Sans MS" pitchFamily="66" charset="0"/>
              </a:rPr>
              <a:t>	In your pairs take a few minutes to make a list of the shared structural features between both</a:t>
            </a:r>
          </a:p>
          <a:p>
            <a:pPr marL="495300" indent="-495300">
              <a:buFont typeface="Wingdings" pitchFamily="2" charset="2"/>
              <a:buNone/>
            </a:pPr>
            <a:r>
              <a:rPr lang="en-US" sz="4400">
                <a:latin typeface="Comic Sans MS" pitchFamily="66" charset="0"/>
              </a:rPr>
              <a:t>	documents.</a:t>
            </a:r>
          </a:p>
          <a:p>
            <a:pPr marL="495300" indent="-495300">
              <a:buFont typeface="Wingdings" pitchFamily="2" charset="2"/>
              <a:buNone/>
            </a:pPr>
            <a:endParaRPr lang="en-US" sz="4400">
              <a:latin typeface="Comic Sans MS" pitchFamily="66" charset="0"/>
            </a:endParaRPr>
          </a:p>
          <a:p>
            <a:pPr marL="495300" indent="-495300">
              <a:buFont typeface="Wingdings" pitchFamily="2" charset="2"/>
              <a:buNone/>
            </a:pPr>
            <a:r>
              <a:rPr lang="en-US" sz="4400">
                <a:latin typeface="Comic Sans MS" pitchFamily="66" charset="0"/>
              </a:rPr>
              <a:t>	LET’S SHARE!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482600" y="1157288"/>
            <a:ext cx="7640638" cy="5173662"/>
          </a:xfrm>
          <a:prstGeom prst="rect">
            <a:avLst/>
          </a:prstGeom>
          <a:noFill/>
          <a:ln w="9525">
            <a:noFill/>
            <a:miter lim="800000"/>
            <a:headEnd/>
            <a:tailEnd/>
          </a:ln>
        </p:spPr>
      </p:pic>
      <p:pic>
        <p:nvPicPr>
          <p:cNvPr id="89093"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457200" y="1143000"/>
            <a:ext cx="7640638" cy="5173663"/>
          </a:xfrm>
          <a:prstGeom prst="rect">
            <a:avLst/>
          </a:prstGeom>
          <a:noFill/>
          <a:ln w="9525">
            <a:noFill/>
            <a:miter lim="800000"/>
            <a:headEnd/>
            <a:tailEnd/>
          </a:ln>
        </p:spPr>
      </p:pic>
      <p:sp>
        <p:nvSpPr>
          <p:cNvPr id="89094" name="Rectangle 6"/>
          <p:cNvSpPr>
            <a:spLocks noGrp="1" noChangeArrowheads="1"/>
          </p:cNvSpPr>
          <p:nvPr>
            <p:ph type="title"/>
          </p:nvPr>
        </p:nvSpPr>
        <p:spPr>
          <a:xfrm>
            <a:off x="609600" y="304800"/>
            <a:ext cx="7772400" cy="746125"/>
          </a:xfrm>
        </p:spPr>
        <p:txBody>
          <a:bodyPr numCol="1"/>
          <a:lstStyle/>
          <a:p>
            <a:pPr algn="ctr"/>
            <a:r>
              <a:rPr lang="en-US" sz="5100">
                <a:latin typeface="Comic Sans MS" pitchFamily="66" charset="0"/>
              </a:rPr>
              <a:t>Similarities</a:t>
            </a:r>
          </a:p>
        </p:txBody>
      </p:sp>
      <p:sp>
        <p:nvSpPr>
          <p:cNvPr id="89095" name="Rectangle 7" descr="Rectangle: Click to edit Master text styles Second level Third level Fourth level Fifth level"/>
          <p:cNvSpPr>
            <a:spLocks noGrp="1" noChangeArrowheads="1"/>
          </p:cNvSpPr>
          <p:nvPr>
            <p:ph type="body" idx="1"/>
          </p:nvPr>
        </p:nvSpPr>
        <p:spPr/>
        <p:txBody>
          <a:bodyPr numCol="1"/>
          <a:lstStyle/>
          <a:p>
            <a:pPr>
              <a:buFont typeface="Wingdings" pitchFamily="2" charset="2"/>
              <a:buNone/>
            </a:pPr>
            <a:r>
              <a:rPr lang="en-US" sz="4400" b="1">
                <a:latin typeface="Comic Sans MS" pitchFamily="66" charset="0"/>
              </a:rPr>
              <a:t>Both documents have</a:t>
            </a:r>
          </a:p>
          <a:p>
            <a:pPr lvl="3"/>
            <a:r>
              <a:rPr lang="en-US" sz="4000" b="1">
                <a:latin typeface="Comic Sans MS" pitchFamily="66" charset="0"/>
              </a:rPr>
              <a:t> a preamble</a:t>
            </a:r>
          </a:p>
          <a:p>
            <a:pPr lvl="3"/>
            <a:r>
              <a:rPr lang="en-US" sz="4000" b="1">
                <a:latin typeface="Comic Sans MS" pitchFamily="66" charset="0"/>
              </a:rPr>
              <a:t>Articles</a:t>
            </a:r>
          </a:p>
          <a:p>
            <a:pPr lvl="3"/>
            <a:r>
              <a:rPr lang="en-US" sz="4000" b="1">
                <a:latin typeface="Comic Sans MS" pitchFamily="66" charset="0"/>
              </a:rPr>
              <a:t>amendments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flrea\Local Settings\Temporary Internet Files\Content.IE5\0B6R8VTI\MC900334330[1].wmf"/>
          <p:cNvPicPr>
            <a:picLocks noChangeAspect="1" noChangeArrowheads="1"/>
          </p:cNvPicPr>
          <p:nvPr/>
        </p:nvPicPr>
        <p:blipFill>
          <a:blip r:embed="rId3" cstate="print">
            <a:lum bright="70000" contrast="-70000"/>
          </a:blip>
          <a:srcRect/>
          <a:stretch>
            <a:fillRect/>
          </a:stretch>
        </p:blipFill>
        <p:spPr>
          <a:xfrm>
            <a:off x="4729163" y="0"/>
            <a:ext cx="4414837" cy="3162300"/>
          </a:xfrm>
          <a:prstGeom prst="rect">
            <a:avLst/>
          </a:prstGeom>
          <a:noFill/>
          <a:ln w="9525">
            <a:noFill/>
            <a:miter lim="800000"/>
            <a:headEnd/>
            <a:tailEnd/>
          </a:ln>
        </p:spPr>
      </p:pic>
      <p:sp>
        <p:nvSpPr>
          <p:cNvPr id="13323" name="Rectangle 11"/>
          <p:cNvSpPr>
            <a:spLocks noGrp="1" noChangeArrowheads="1"/>
          </p:cNvSpPr>
          <p:nvPr>
            <p:ph type="title"/>
          </p:nvPr>
        </p:nvSpPr>
        <p:spPr>
          <a:xfrm>
            <a:off x="304800" y="-685800"/>
            <a:ext cx="8077200" cy="3200400"/>
          </a:xfrm>
        </p:spPr>
        <p:txBody>
          <a:bodyPr numCol="1"/>
          <a:lstStyle/>
          <a:p>
            <a:pPr algn="ctr"/>
            <a:br>
              <a:rPr lang="en-US" sz="4200" dirty="0">
                <a:latin typeface="Comic Sans MS" pitchFamily="66" charset="0"/>
              </a:rPr>
            </a:br>
            <a:br>
              <a:rPr lang="en-US" sz="4200" dirty="0">
                <a:latin typeface="Comic Sans MS" pitchFamily="66" charset="0"/>
              </a:rPr>
            </a:br>
            <a:r>
              <a:rPr lang="en-US" sz="4200" dirty="0">
                <a:latin typeface="Comic Sans MS" pitchFamily="66" charset="0"/>
              </a:rPr>
              <a:t>COMPARATIVE CONSTITUTIONS</a:t>
            </a:r>
            <a:br>
              <a:rPr lang="en-US" sz="4200" dirty="0">
                <a:latin typeface="Comic Sans MS" pitchFamily="66" charset="0"/>
              </a:rPr>
            </a:br>
            <a:r>
              <a:rPr lang="en-US" sz="3200" dirty="0">
                <a:latin typeface="Comic Sans MS" pitchFamily="66" charset="0"/>
              </a:rPr>
              <a:t>Read the first paragraph and the activity directions.</a:t>
            </a:r>
          </a:p>
        </p:txBody>
      </p:sp>
      <p:pic>
        <p:nvPicPr>
          <p:cNvPr id="13326" name="Picture 14"/>
          <p:cNvPicPr>
            <a:picLocks noGrp="1" noChangeAspect="1" noChangeArrowheads="1"/>
          </p:cNvPicPr>
          <p:nvPr>
            <p:ph type="body" idx="1"/>
          </p:nvPr>
        </p:nvPicPr>
        <p:blipFill>
          <a:blip r:embed="rId4" cstate="print"/>
          <a:srcRect/>
          <a:stretch>
            <a:fillRect/>
          </a:stretch>
        </p:blipFill>
        <p:spPr>
          <a:xfrm>
            <a:off x="228600" y="2705100"/>
            <a:ext cx="8686800" cy="3981450"/>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Volunteer?</a:t>
            </a:r>
          </a:p>
        </p:txBody>
      </p:sp>
      <p:sp>
        <p:nvSpPr>
          <p:cNvPr id="3" name="Content Placeholder 2"/>
          <p:cNvSpPr>
            <a:spLocks noGrp="1"/>
          </p:cNvSpPr>
          <p:nvPr>
            <p:ph idx="1"/>
          </p:nvPr>
        </p:nvSpPr>
        <p:spPr/>
        <p:txBody>
          <a:bodyPr numCol="1"/>
          <a:lstStyle/>
          <a:p>
            <a:r>
              <a:rPr lang="en-US" dirty="0"/>
              <a:t>Read the preamble to the U.S. Constitution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7772400" cy="1676400"/>
          </a:xfrm>
        </p:spPr>
        <p:txBody>
          <a:bodyPr numCol="1"/>
          <a:lstStyle/>
          <a:p>
            <a:pPr algn="ctr"/>
            <a:r>
              <a:rPr lang="en-US" dirty="0"/>
              <a:t>Key Points of The Preamble</a:t>
            </a:r>
          </a:p>
        </p:txBody>
      </p:sp>
      <p:sp>
        <p:nvSpPr>
          <p:cNvPr id="3" name="Content Placeholder 2"/>
          <p:cNvSpPr>
            <a:spLocks noGrp="1"/>
          </p:cNvSpPr>
          <p:nvPr>
            <p:ph idx="1"/>
          </p:nvPr>
        </p:nvSpPr>
        <p:spPr>
          <a:xfrm>
            <a:off x="838200" y="1066800"/>
            <a:ext cx="7772400" cy="5562600"/>
          </a:xfrm>
        </p:spPr>
        <p:txBody>
          <a:bodyPr numCol="1"/>
          <a:lstStyle/>
          <a:p>
            <a:pPr>
              <a:lnSpc>
                <a:spcPct val="90000"/>
              </a:lnSpc>
            </a:pPr>
            <a:r>
              <a:rPr lang="en-US" sz="3300" dirty="0">
                <a:latin typeface="Comic Sans MS" pitchFamily="66" charset="0"/>
              </a:rPr>
              <a:t>Introduction to the U.S. Constitution</a:t>
            </a:r>
          </a:p>
          <a:p>
            <a:pPr>
              <a:lnSpc>
                <a:spcPct val="90000"/>
              </a:lnSpc>
            </a:pPr>
            <a:r>
              <a:rPr lang="en-US" sz="3300" dirty="0">
                <a:latin typeface="Comic Sans MS" pitchFamily="66" charset="0"/>
              </a:rPr>
              <a:t>Outlines general goals of the framers</a:t>
            </a:r>
          </a:p>
          <a:p>
            <a:pPr lvl="2">
              <a:lnSpc>
                <a:spcPct val="90000"/>
              </a:lnSpc>
            </a:pPr>
            <a:r>
              <a:rPr lang="en-US" sz="3200" dirty="0">
                <a:latin typeface="Comic Sans MS" pitchFamily="66" charset="0"/>
              </a:rPr>
              <a:t>Just government</a:t>
            </a:r>
          </a:p>
          <a:p>
            <a:pPr lvl="2">
              <a:lnSpc>
                <a:spcPct val="90000"/>
              </a:lnSpc>
            </a:pPr>
            <a:r>
              <a:rPr lang="en-US" sz="3200" dirty="0">
                <a:latin typeface="Comic Sans MS" pitchFamily="66" charset="0"/>
              </a:rPr>
              <a:t>Ensure peace</a:t>
            </a:r>
          </a:p>
          <a:p>
            <a:pPr lvl="2">
              <a:lnSpc>
                <a:spcPct val="90000"/>
              </a:lnSpc>
            </a:pPr>
            <a:r>
              <a:rPr lang="en-US" sz="3200" dirty="0">
                <a:latin typeface="Comic Sans MS" pitchFamily="66" charset="0"/>
              </a:rPr>
              <a:t>Adequate national defense</a:t>
            </a:r>
          </a:p>
          <a:p>
            <a:pPr lvl="2">
              <a:lnSpc>
                <a:spcPct val="90000"/>
              </a:lnSpc>
            </a:pPr>
            <a:r>
              <a:rPr lang="en-US" sz="3200" dirty="0">
                <a:latin typeface="Comic Sans MS" pitchFamily="66" charset="0"/>
              </a:rPr>
              <a:t>Healthy, free nation</a:t>
            </a:r>
          </a:p>
          <a:p>
            <a:pPr>
              <a:lnSpc>
                <a:spcPct val="90000"/>
              </a:lnSpc>
            </a:pPr>
            <a:r>
              <a:rPr lang="en-US" sz="3300" dirty="0">
                <a:latin typeface="Comic Sans MS" pitchFamily="66" charset="0"/>
              </a:rPr>
              <a:t>“We the People” – nation ruled by the people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Volunteer?</a:t>
            </a:r>
          </a:p>
        </p:txBody>
      </p:sp>
      <p:sp>
        <p:nvSpPr>
          <p:cNvPr id="3" name="Content Placeholder 2"/>
          <p:cNvSpPr>
            <a:spLocks noGrp="1"/>
          </p:cNvSpPr>
          <p:nvPr>
            <p:ph idx="1"/>
          </p:nvPr>
        </p:nvSpPr>
        <p:spPr/>
        <p:txBody>
          <a:bodyPr numCol="1"/>
          <a:lstStyle/>
          <a:p>
            <a:r>
              <a:rPr lang="en-US" dirty="0"/>
              <a:t>Read the Preamble to the Florida Constitution.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457200" y="1905000"/>
            <a:ext cx="7640638" cy="4411663"/>
          </a:xfrm>
          <a:prstGeom prst="rect">
            <a:avLst/>
          </a:prstGeom>
          <a:noFill/>
          <a:ln w="9525">
            <a:noFill/>
            <a:miter lim="800000"/>
            <a:headEnd/>
            <a:tailEnd/>
          </a:ln>
        </p:spPr>
      </p:pic>
      <p:sp>
        <p:nvSpPr>
          <p:cNvPr id="98307" name="Rectangle 3"/>
          <p:cNvSpPr>
            <a:spLocks noGrp="1" noChangeArrowheads="1"/>
          </p:cNvSpPr>
          <p:nvPr>
            <p:ph type="title"/>
          </p:nvPr>
        </p:nvSpPr>
        <p:spPr>
          <a:xfrm>
            <a:off x="457200" y="304800"/>
            <a:ext cx="7239000" cy="1143000"/>
          </a:xfrm>
        </p:spPr>
        <p:txBody>
          <a:bodyPr numCol="1"/>
          <a:lstStyle/>
          <a:p>
            <a:pPr algn="ctr"/>
            <a:br>
              <a:rPr lang="en-US" sz="4500" dirty="0"/>
            </a:br>
            <a:r>
              <a:rPr lang="en-US" sz="4500" dirty="0"/>
              <a:t>SS.7.C.3.13</a:t>
            </a:r>
          </a:p>
        </p:txBody>
      </p:sp>
      <p:sp>
        <p:nvSpPr>
          <p:cNvPr id="98308" name="Rectangle 4" descr="Rectangle: Click to edit Master text styles Second level Third level Fourth level Fifth level"/>
          <p:cNvSpPr>
            <a:spLocks noGrp="1" noChangeArrowheads="1"/>
          </p:cNvSpPr>
          <p:nvPr>
            <p:ph type="body" idx="1"/>
          </p:nvPr>
        </p:nvSpPr>
        <p:spPr>
          <a:xfrm>
            <a:off x="838200" y="2155825"/>
            <a:ext cx="7772400" cy="3752850"/>
          </a:xfrm>
        </p:spPr>
        <p:txBody>
          <a:bodyPr numCol="1"/>
          <a:lstStyle/>
          <a:p>
            <a:pPr>
              <a:buFont typeface="Wingdings" pitchFamily="2" charset="2"/>
              <a:buNone/>
            </a:pPr>
            <a:endParaRPr lang="en-US">
              <a:latin typeface="TimesNewRomanPSMT" charset="0"/>
            </a:endParaRPr>
          </a:p>
        </p:txBody>
      </p:sp>
      <p:pic>
        <p:nvPicPr>
          <p:cNvPr id="98309"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457200" y="1905000"/>
            <a:ext cx="7640638" cy="4411663"/>
          </a:xfrm>
          <a:prstGeom prst="rect">
            <a:avLst/>
          </a:prstGeom>
          <a:noFill/>
          <a:ln w="9525">
            <a:noFill/>
            <a:miter lim="800000"/>
            <a:headEnd/>
            <a:tailEnd/>
          </a:ln>
        </p:spPr>
      </p:pic>
      <p:sp>
        <p:nvSpPr>
          <p:cNvPr id="98310" name="Rectangle 6"/>
          <p:cNvSpPr>
            <a:spLocks noChangeArrowheads="1"/>
          </p:cNvSpPr>
          <p:nvPr/>
        </p:nvSpPr>
        <p:spPr>
          <a:xfrm>
            <a:off x="762000" y="4114800"/>
            <a:ext cx="6629400" cy="1920875"/>
          </a:xfrm>
          <a:prstGeom prst="rect">
            <a:avLst/>
          </a:prstGeom>
          <a:noFill/>
          <a:ln w="9525">
            <a:noFill/>
            <a:miter lim="800000"/>
            <a:headEnd/>
            <a:tailEnd/>
          </a:ln>
          <a:effectLst/>
        </p:spPr>
        <p:txBody>
          <a:bodyPr numCol="1">
            <a:spAutoFit/>
          </a:bodyPr>
          <a:lstStyle/>
          <a:p>
            <a:r>
              <a:rPr lang="en-US" sz="4000" dirty="0">
                <a:solidFill>
                  <a:srgbClr val="FF0000"/>
                </a:solidFill>
                <a:latin typeface="TimesNewRomanPSMT" charset="0"/>
                <a:cs typeface="Arial" pitchFamily="34" charset="0"/>
              </a:rPr>
              <a:t>ANSWER: There is one for the federal government and one for each state.</a:t>
            </a:r>
            <a:endParaRPr lang="en-US" sz="1800" dirty="0">
              <a:solidFill>
                <a:srgbClr val="FF0000"/>
              </a:solidFill>
              <a:latin typeface="TimesNewRomanPSMT" charset="0"/>
              <a:cs typeface="Arial" pitchFamily="34" charset="0"/>
            </a:endParaRPr>
          </a:p>
        </p:txBody>
      </p:sp>
      <p:sp>
        <p:nvSpPr>
          <p:cNvPr id="98311" name="Rectangle 7"/>
          <p:cNvSpPr>
            <a:spLocks noChangeArrowheads="1"/>
          </p:cNvSpPr>
          <p:nvPr/>
        </p:nvSpPr>
        <p:spPr>
          <a:xfrm>
            <a:off x="685800" y="1600200"/>
            <a:ext cx="7010400" cy="1920875"/>
          </a:xfrm>
          <a:prstGeom prst="rect">
            <a:avLst/>
          </a:prstGeom>
          <a:noFill/>
          <a:ln w="9525">
            <a:noFill/>
            <a:miter lim="800000"/>
            <a:headEnd/>
            <a:tailEnd/>
          </a:ln>
          <a:effectLst/>
        </p:spPr>
        <p:txBody>
          <a:bodyPr numCol="1">
            <a:spAutoFit/>
          </a:bodyPr>
          <a:lstStyle/>
          <a:p>
            <a:r>
              <a:rPr lang="en-US" sz="4000" dirty="0">
                <a:latin typeface="Comic Sans MS" pitchFamily="66" charset="0"/>
              </a:rPr>
              <a:t>How many constitutions do you think are in the United States?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19200"/>
            <a:ext cx="7640638" cy="5334000"/>
          </a:xfrm>
          <a:prstGeom prst="rect">
            <a:avLst/>
          </a:prstGeom>
          <a:noFill/>
          <a:ln w="9525">
            <a:noFill/>
            <a:miter lim="800000"/>
            <a:headEnd/>
            <a:tailEnd/>
          </a:ln>
        </p:spPr>
      </p:pic>
      <p:sp>
        <p:nvSpPr>
          <p:cNvPr id="117763" name="Rectangle 3"/>
          <p:cNvSpPr>
            <a:spLocks noGrp="1" noChangeArrowheads="1"/>
          </p:cNvSpPr>
          <p:nvPr>
            <p:ph type="title"/>
          </p:nvPr>
        </p:nvSpPr>
        <p:spPr>
          <a:xfrm>
            <a:off x="609600" y="304800"/>
            <a:ext cx="7772400" cy="822325"/>
          </a:xfrm>
        </p:spPr>
        <p:txBody>
          <a:bodyPr numCol="1"/>
          <a:lstStyle/>
          <a:p>
            <a:pPr algn="ctr"/>
            <a:r>
              <a:rPr lang="en-US" sz="4500" dirty="0">
                <a:latin typeface="Comic Sans MS" pitchFamily="66" charset="0"/>
              </a:rPr>
              <a:t>KEY POINTS OF BOTH </a:t>
            </a:r>
          </a:p>
        </p:txBody>
      </p:sp>
      <p:sp>
        <p:nvSpPr>
          <p:cNvPr id="117764" name="Rectangle 4" descr="Rectangle: Click to edit Master text styles Second level Third level Fourth level Fifth level"/>
          <p:cNvSpPr>
            <a:spLocks noGrp="1" noChangeArrowheads="1"/>
          </p:cNvSpPr>
          <p:nvPr>
            <p:ph type="body" idx="1"/>
          </p:nvPr>
        </p:nvSpPr>
        <p:spPr>
          <a:xfrm>
            <a:off x="533400" y="1676400"/>
            <a:ext cx="7239000" cy="4800600"/>
          </a:xfrm>
        </p:spPr>
        <p:txBody>
          <a:bodyPr numCol="1"/>
          <a:lstStyle/>
          <a:p>
            <a:r>
              <a:rPr lang="en-US" sz="4100">
                <a:latin typeface="Comic Sans MS" pitchFamily="66" charset="0"/>
              </a:rPr>
              <a:t>Both are introductions</a:t>
            </a:r>
          </a:p>
          <a:p>
            <a:r>
              <a:rPr lang="en-US" sz="4100">
                <a:latin typeface="Comic Sans MS" pitchFamily="66" charset="0"/>
              </a:rPr>
              <a:t>Outline general goals of the writers</a:t>
            </a:r>
          </a:p>
          <a:p>
            <a:r>
              <a:rPr lang="en-US" sz="4100">
                <a:latin typeface="Comic Sans MS" pitchFamily="66" charset="0"/>
              </a:rPr>
              <a:t>Emphasize the role of the people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19200"/>
            <a:ext cx="7640638" cy="5334000"/>
          </a:xfrm>
          <a:prstGeom prst="rect">
            <a:avLst/>
          </a:prstGeom>
          <a:noFill/>
          <a:ln w="9525">
            <a:noFill/>
            <a:miter lim="800000"/>
            <a:headEnd/>
            <a:tailEnd/>
          </a:ln>
        </p:spPr>
      </p:pic>
      <p:sp>
        <p:nvSpPr>
          <p:cNvPr id="119811" name="Rectangle 3"/>
          <p:cNvSpPr>
            <a:spLocks noGrp="1" noChangeArrowheads="1"/>
          </p:cNvSpPr>
          <p:nvPr>
            <p:ph type="title"/>
          </p:nvPr>
        </p:nvSpPr>
        <p:spPr>
          <a:xfrm>
            <a:off x="609600" y="304800"/>
            <a:ext cx="7772400" cy="822325"/>
          </a:xfrm>
        </p:spPr>
        <p:txBody>
          <a:bodyPr numCol="1"/>
          <a:lstStyle/>
          <a:p>
            <a:pPr algn="ctr"/>
            <a:endParaRPr lang="en-US" sz="4500">
              <a:latin typeface="Comic Sans MS" pitchFamily="66" charset="0"/>
            </a:endParaRPr>
          </a:p>
        </p:txBody>
      </p:sp>
      <p:sp>
        <p:nvSpPr>
          <p:cNvPr id="119812" name="Rectangle 4" descr="Rectangle: Click to edit Master text styles Second level Third level Fourth level Fifth level"/>
          <p:cNvSpPr>
            <a:spLocks noGrp="1" noChangeArrowheads="1"/>
          </p:cNvSpPr>
          <p:nvPr>
            <p:ph type="body" idx="1"/>
          </p:nvPr>
        </p:nvSpPr>
        <p:spPr>
          <a:xfrm>
            <a:off x="533400" y="1676400"/>
            <a:ext cx="7239000" cy="4800600"/>
          </a:xfrm>
        </p:spPr>
        <p:txBody>
          <a:bodyPr numCol="1"/>
          <a:lstStyle/>
          <a:p>
            <a:pPr>
              <a:buFont typeface="Wingdings" pitchFamily="2" charset="2"/>
              <a:buNone/>
            </a:pPr>
            <a:r>
              <a:rPr lang="en-US" sz="4100">
                <a:latin typeface="Comic Sans MS" pitchFamily="66" charset="0"/>
              </a:rPr>
              <a:t>Read “Government Rules!”  paragraph and directions</a:t>
            </a:r>
          </a:p>
          <a:p>
            <a:pPr>
              <a:buFont typeface="Wingdings" pitchFamily="2" charset="2"/>
              <a:buNone/>
            </a:pPr>
            <a:endParaRPr lang="en-US" sz="4100">
              <a:latin typeface="Comic Sans MS" pitchFamily="66"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a:xfrm>
            <a:off x="-685800" y="-762000"/>
            <a:ext cx="10668000" cy="8610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19200"/>
            <a:ext cx="7640638" cy="5334000"/>
          </a:xfrm>
          <a:prstGeom prst="rect">
            <a:avLst/>
          </a:prstGeom>
          <a:noFill/>
          <a:ln w="9525">
            <a:noFill/>
            <a:miter lim="800000"/>
            <a:headEnd/>
            <a:tailEnd/>
          </a:ln>
        </p:spPr>
      </p:pic>
      <p:sp>
        <p:nvSpPr>
          <p:cNvPr id="123907" name="Rectangle 3"/>
          <p:cNvSpPr>
            <a:spLocks noGrp="1" noChangeArrowheads="1"/>
          </p:cNvSpPr>
          <p:nvPr>
            <p:ph type="title"/>
          </p:nvPr>
        </p:nvSpPr>
        <p:spPr>
          <a:xfrm>
            <a:off x="609600" y="304800"/>
            <a:ext cx="7772400" cy="822325"/>
          </a:xfrm>
        </p:spPr>
        <p:txBody>
          <a:bodyPr numCol="1"/>
          <a:lstStyle/>
          <a:p>
            <a:pPr algn="ctr"/>
            <a:endParaRPr lang="en-US" sz="4500">
              <a:latin typeface="Comic Sans MS" pitchFamily="66" charset="0"/>
            </a:endParaRPr>
          </a:p>
        </p:txBody>
      </p:sp>
      <p:sp>
        <p:nvSpPr>
          <p:cNvPr id="123908" name="Rectangle 4" descr="Rectangle: Click to edit Master text styles Second level Third level Fourth level Fifth level"/>
          <p:cNvSpPr>
            <a:spLocks noGrp="1" noChangeArrowheads="1"/>
          </p:cNvSpPr>
          <p:nvPr>
            <p:ph type="body" idx="1"/>
          </p:nvPr>
        </p:nvSpPr>
        <p:spPr>
          <a:xfrm>
            <a:off x="533400" y="1676400"/>
            <a:ext cx="7239000" cy="4800600"/>
          </a:xfrm>
        </p:spPr>
        <p:txBody>
          <a:bodyPr numCol="1"/>
          <a:lstStyle/>
          <a:p>
            <a:pPr>
              <a:buFont typeface="Wingdings" pitchFamily="2" charset="2"/>
              <a:buNone/>
            </a:pPr>
            <a:r>
              <a:rPr lang="en-US" sz="4100" dirty="0">
                <a:latin typeface="Comic Sans MS" pitchFamily="66" charset="0"/>
              </a:rPr>
              <a:t>Read and review the first completed example in the chart (bottom of page 9a)</a:t>
            </a:r>
          </a:p>
          <a:p>
            <a:pPr>
              <a:buFont typeface="Wingdings" pitchFamily="2" charset="2"/>
              <a:buNone/>
            </a:pPr>
            <a:r>
              <a:rPr lang="en-US" sz="4100" dirty="0">
                <a:latin typeface="Comic Sans MS" pitchFamily="66" charset="0"/>
              </a:rPr>
              <a:t>Read next passages and underline differences</a:t>
            </a:r>
          </a:p>
          <a:p>
            <a:pPr>
              <a:buFont typeface="Wingdings" pitchFamily="2" charset="2"/>
              <a:buNone/>
            </a:pPr>
            <a:r>
              <a:rPr lang="en-US" sz="4100" dirty="0">
                <a:latin typeface="Comic Sans MS" pitchFamily="66" charset="0"/>
              </a:rPr>
              <a:t>Read and complete page 9b.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a:xfrm>
            <a:off x="-1143000" y="-609600"/>
            <a:ext cx="12801600" cy="82296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676400"/>
            <a:ext cx="7640638" cy="4876800"/>
          </a:xfrm>
          <a:prstGeom prst="rect">
            <a:avLst/>
          </a:prstGeom>
          <a:noFill/>
          <a:ln w="9525">
            <a:noFill/>
            <a:miter lim="800000"/>
            <a:headEnd/>
            <a:tailEnd/>
          </a:ln>
        </p:spPr>
      </p:pic>
      <p:sp>
        <p:nvSpPr>
          <p:cNvPr id="125955" name="Rectangle 3"/>
          <p:cNvSpPr>
            <a:spLocks noGrp="1" noChangeArrowheads="1"/>
          </p:cNvSpPr>
          <p:nvPr>
            <p:ph type="title"/>
          </p:nvPr>
        </p:nvSpPr>
        <p:spPr>
          <a:xfrm>
            <a:off x="609600" y="304800"/>
            <a:ext cx="7772400" cy="822325"/>
          </a:xfrm>
        </p:spPr>
        <p:txBody>
          <a:bodyPr numCol="1"/>
          <a:lstStyle/>
          <a:p>
            <a:pPr algn="ctr"/>
            <a:r>
              <a:rPr lang="en-US" sz="3800">
                <a:latin typeface="Comic Sans MS" pitchFamily="66" charset="0"/>
              </a:rPr>
              <a:t>ARTICLE IV OF THE U.S. CONSTITUTION</a:t>
            </a:r>
          </a:p>
        </p:txBody>
      </p:sp>
      <p:pic>
        <p:nvPicPr>
          <p:cNvPr id="125957" name="Picture 5"/>
          <p:cNvPicPr>
            <a:picLocks noGrp="1" noChangeAspect="1" noChangeArrowheads="1"/>
          </p:cNvPicPr>
          <p:nvPr>
            <p:ph type="body" idx="1"/>
          </p:nvPr>
        </p:nvPicPr>
        <p:blipFill>
          <a:blip r:embed="rId4" cstate="print"/>
          <a:srcRect/>
          <a:stretch>
            <a:fillRect/>
          </a:stretch>
        </p:blipFill>
        <p:spPr>
          <a:xfrm>
            <a:off x="304800" y="1828800"/>
            <a:ext cx="8534400" cy="4143375"/>
          </a:xfr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533400" y="1524000"/>
            <a:ext cx="7640638" cy="5334000"/>
          </a:xfrm>
          <a:prstGeom prst="rect">
            <a:avLst/>
          </a:prstGeom>
          <a:noFill/>
          <a:ln w="9525">
            <a:noFill/>
            <a:miter lim="800000"/>
            <a:headEnd/>
            <a:tailEnd/>
          </a:ln>
        </p:spPr>
      </p:pic>
      <p:sp>
        <p:nvSpPr>
          <p:cNvPr id="128003" name="Rectangle 3"/>
          <p:cNvSpPr>
            <a:spLocks noGrp="1" noChangeArrowheads="1"/>
          </p:cNvSpPr>
          <p:nvPr>
            <p:ph type="title"/>
          </p:nvPr>
        </p:nvSpPr>
        <p:spPr>
          <a:xfrm>
            <a:off x="533400" y="152400"/>
            <a:ext cx="7239000" cy="822325"/>
          </a:xfrm>
        </p:spPr>
        <p:txBody>
          <a:bodyPr numCol="1"/>
          <a:lstStyle/>
          <a:p>
            <a:pPr algn="ctr"/>
            <a:endParaRPr lang="en-US" sz="4500">
              <a:latin typeface="Comic Sans MS" pitchFamily="66" charset="0"/>
            </a:endParaRPr>
          </a:p>
        </p:txBody>
      </p:sp>
      <p:sp>
        <p:nvSpPr>
          <p:cNvPr id="128004" name="Rectangle 4" descr="Rectangle: Click to edit Master text styles Second level Third level Fourth level Fifth level"/>
          <p:cNvSpPr>
            <a:spLocks noGrp="1" noChangeArrowheads="1"/>
          </p:cNvSpPr>
          <p:nvPr>
            <p:ph type="body" idx="1"/>
          </p:nvPr>
        </p:nvSpPr>
        <p:spPr>
          <a:xfrm>
            <a:off x="228600" y="1676400"/>
            <a:ext cx="8458200" cy="4800600"/>
          </a:xfrm>
        </p:spPr>
        <p:txBody>
          <a:bodyPr numCol="1"/>
          <a:lstStyle/>
          <a:p>
            <a:pPr marL="495300" indent="-495300">
              <a:lnSpc>
                <a:spcPct val="90000"/>
              </a:lnSpc>
              <a:buFont typeface="Wingdings 2" pitchFamily="18" charset="2"/>
              <a:buAutoNum type="arabicPeriod"/>
            </a:pPr>
            <a:r>
              <a:rPr lang="en-US" sz="4100" dirty="0">
                <a:latin typeface="Comic Sans MS" pitchFamily="66" charset="0"/>
              </a:rPr>
              <a:t>What does this excerpt say? </a:t>
            </a:r>
          </a:p>
          <a:p>
            <a:pPr marL="495300" indent="-495300">
              <a:lnSpc>
                <a:spcPct val="90000"/>
              </a:lnSpc>
              <a:buFont typeface="Wingdings 2" pitchFamily="18" charset="2"/>
              <a:buAutoNum type="arabicPeriod"/>
            </a:pPr>
            <a:r>
              <a:rPr lang="en-US" sz="4100" dirty="0">
                <a:latin typeface="Comic Sans MS" pitchFamily="66" charset="0"/>
              </a:rPr>
              <a:t>What evidence from the excerpt did you use to create this summary?</a:t>
            </a:r>
          </a:p>
          <a:p>
            <a:pPr marL="495300" indent="-495300">
              <a:lnSpc>
                <a:spcPct val="90000"/>
              </a:lnSpc>
              <a:buFont typeface="Wingdings 2" pitchFamily="18" charset="2"/>
              <a:buAutoNum type="arabicPeriod"/>
            </a:pPr>
            <a:r>
              <a:rPr lang="en-US" sz="4100" dirty="0">
                <a:latin typeface="Comic Sans MS" pitchFamily="66" charset="0"/>
              </a:rPr>
              <a:t>What is important about this excerpt?</a:t>
            </a:r>
          </a:p>
          <a:p>
            <a:pPr marL="495300" indent="-495300">
              <a:lnSpc>
                <a:spcPct val="90000"/>
              </a:lnSpc>
              <a:buFont typeface="Wingdings" pitchFamily="2" charset="2"/>
              <a:buNone/>
            </a:pPr>
            <a:r>
              <a:rPr lang="en-US" sz="4100" dirty="0">
                <a:latin typeface="Comic Sans MS" pitchFamily="66" charset="0"/>
              </a:rPr>
              <a:t>			Supremacy Clause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19200"/>
            <a:ext cx="7640638" cy="5334000"/>
          </a:xfrm>
          <a:prstGeom prst="rect">
            <a:avLst/>
          </a:prstGeom>
          <a:noFill/>
          <a:ln w="9525">
            <a:noFill/>
            <a:miter lim="800000"/>
            <a:headEnd/>
            <a:tailEnd/>
          </a:ln>
        </p:spPr>
      </p:pic>
      <p:sp>
        <p:nvSpPr>
          <p:cNvPr id="130051" name="Rectangle 3"/>
          <p:cNvSpPr>
            <a:spLocks noGrp="1" noChangeArrowheads="1"/>
          </p:cNvSpPr>
          <p:nvPr>
            <p:ph type="title"/>
          </p:nvPr>
        </p:nvSpPr>
        <p:spPr>
          <a:xfrm>
            <a:off x="609600" y="1"/>
            <a:ext cx="7772400" cy="762000"/>
          </a:xfrm>
        </p:spPr>
        <p:txBody>
          <a:bodyPr numCol="1"/>
          <a:lstStyle/>
          <a:p>
            <a:pPr algn="ctr"/>
            <a:r>
              <a:rPr lang="en-US" sz="4500" dirty="0">
                <a:latin typeface="Comic Sans MS" pitchFamily="66" charset="0"/>
              </a:rPr>
              <a:t>ACTIVITY</a:t>
            </a:r>
          </a:p>
        </p:txBody>
      </p:sp>
      <p:sp>
        <p:nvSpPr>
          <p:cNvPr id="130052" name="Rectangle 4" descr="Rectangle: Click to edit Master text styles Second level Third level Fourth level Fifth level"/>
          <p:cNvSpPr>
            <a:spLocks noGrp="1" noChangeArrowheads="1"/>
          </p:cNvSpPr>
          <p:nvPr>
            <p:ph type="body" idx="1"/>
          </p:nvPr>
        </p:nvSpPr>
        <p:spPr>
          <a:xfrm>
            <a:off x="533400" y="990600"/>
            <a:ext cx="8305800" cy="5486400"/>
          </a:xfrm>
        </p:spPr>
        <p:txBody>
          <a:bodyPr numCol="1"/>
          <a:lstStyle/>
          <a:p>
            <a:pPr>
              <a:lnSpc>
                <a:spcPct val="90000"/>
              </a:lnSpc>
            </a:pPr>
            <a:r>
              <a:rPr lang="en-US" sz="4000" dirty="0">
                <a:latin typeface="Comic Sans MS" pitchFamily="66" charset="0"/>
              </a:rPr>
              <a:t>Read “Everybody’s Got Rights.”</a:t>
            </a:r>
          </a:p>
          <a:p>
            <a:pPr>
              <a:lnSpc>
                <a:spcPct val="90000"/>
              </a:lnSpc>
            </a:pPr>
            <a:r>
              <a:rPr lang="en-US" sz="4000" dirty="0">
                <a:latin typeface="Comic Sans MS" pitchFamily="66" charset="0"/>
              </a:rPr>
              <a:t>Read directions at top of page 12</a:t>
            </a:r>
          </a:p>
          <a:p>
            <a:pPr>
              <a:lnSpc>
                <a:spcPct val="90000"/>
              </a:lnSpc>
            </a:pPr>
            <a:r>
              <a:rPr lang="en-US" sz="4000" dirty="0">
                <a:latin typeface="Comic Sans MS" pitchFamily="66" charset="0"/>
              </a:rPr>
              <a:t>Complete first example together</a:t>
            </a:r>
          </a:p>
          <a:p>
            <a:pPr>
              <a:lnSpc>
                <a:spcPct val="90000"/>
              </a:lnSpc>
            </a:pPr>
            <a:r>
              <a:rPr lang="en-US" sz="4000" dirty="0">
                <a:latin typeface="Comic Sans MS" pitchFamily="66" charset="0"/>
              </a:rPr>
              <a:t>Complete second example and review</a:t>
            </a:r>
          </a:p>
          <a:p>
            <a:pPr>
              <a:lnSpc>
                <a:spcPct val="90000"/>
              </a:lnSpc>
            </a:pPr>
            <a:r>
              <a:rPr lang="en-US" sz="4000" dirty="0">
                <a:latin typeface="Comic Sans MS" pitchFamily="66" charset="0"/>
              </a:rPr>
              <a:t>Read and complete the rest of the activity on pages 12 and 13.</a:t>
            </a:r>
          </a:p>
          <a:p>
            <a:pPr>
              <a:lnSpc>
                <a:spcPct val="90000"/>
              </a:lnSpc>
              <a:buFont typeface="Wingdings" pitchFamily="2" charset="2"/>
              <a:buNone/>
            </a:pPr>
            <a:endParaRPr lang="en-US" sz="4000" dirty="0">
              <a:latin typeface="Comic Sans MS" pitchFamily="66" charset="0"/>
            </a:endParaRPr>
          </a:p>
          <a:p>
            <a:pPr>
              <a:lnSpc>
                <a:spcPct val="90000"/>
              </a:lnSpc>
              <a:buFont typeface="Wingdings" pitchFamily="2" charset="2"/>
              <a:buNone/>
            </a:pPr>
            <a:endParaRPr lang="en-US" sz="3700" dirty="0">
              <a:latin typeface="Comic Sans M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a:xfrm>
            <a:off x="-5029200" y="-990600"/>
            <a:ext cx="19202400" cy="8153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a:xfrm>
            <a:off x="-4800600" y="-1066800"/>
            <a:ext cx="18897600" cy="8458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Documents and Settings\flrea\Local Settings\Temporary Internet Files\Content.IE5\WM7TZ3O8\MC900434389[1].wmf"/>
          <p:cNvPicPr>
            <a:picLocks noChangeAspect="1" noChangeArrowheads="1"/>
          </p:cNvPicPr>
          <p:nvPr/>
        </p:nvPicPr>
        <p:blipFill>
          <a:blip r:embed="rId3" cstate="print"/>
          <a:srcRect t="40260"/>
          <a:stretch>
            <a:fillRect/>
          </a:stretch>
        </p:blipFill>
        <p:spPr>
          <a:xfrm flipH="1">
            <a:off x="228600" y="3733800"/>
            <a:ext cx="3690938" cy="2884488"/>
          </a:xfrm>
          <a:prstGeom prst="rect">
            <a:avLst/>
          </a:prstGeom>
          <a:noFill/>
          <a:ln w="9525">
            <a:noFill/>
            <a:miter lim="800000"/>
            <a:headEnd/>
            <a:tailEnd/>
          </a:ln>
        </p:spPr>
      </p:pic>
      <p:sp>
        <p:nvSpPr>
          <p:cNvPr id="5" name="Cloud Callout 4"/>
          <p:cNvSpPr/>
          <p:nvPr/>
        </p:nvSpPr>
        <p:spPr>
          <a:xfrm>
            <a:off x="1905000" y="69850"/>
            <a:ext cx="7239000" cy="5105400"/>
          </a:xfrm>
          <a:prstGeom prst="cloudCallout">
            <a:avLst>
              <a:gd name="adj1" fmla="val -63897"/>
              <a:gd name="adj2" fmla="val 198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6149" name="Subtitle 2" descr="Rectangle: Click to edit Master text styles Second level Third level Fourth level Fifth level"/>
          <p:cNvSpPr>
            <a:spLocks noGrp="1"/>
          </p:cNvSpPr>
          <p:nvPr>
            <p:ph type="subTitle" idx="2147483647"/>
          </p:nvPr>
        </p:nvSpPr>
        <p:spPr>
          <a:xfrm>
            <a:off x="2362200" y="3352800"/>
            <a:ext cx="5715000" cy="1143000"/>
          </a:xfrm>
        </p:spPr>
        <p:txBody>
          <a:bodyPr lIns="45720" tIns="0" rIns="45720" bIns="0" numCol="1"/>
          <a:lstStyle/>
          <a:p>
            <a:pPr marL="0" indent="0">
              <a:buFont typeface="Wingdings" pitchFamily="2" charset="2"/>
              <a:buNone/>
            </a:pPr>
            <a:r>
              <a:rPr lang="en-US" sz="3300" b="1">
                <a:solidFill>
                  <a:schemeClr val="tx2"/>
                </a:solidFill>
                <a:latin typeface="TimesNewRomanPS-BoldMT" charset="0"/>
              </a:rPr>
              <a:t>SS.7.C.3.13 </a:t>
            </a:r>
            <a:r>
              <a:rPr lang="en-US" sz="3300">
                <a:solidFill>
                  <a:schemeClr val="tx2"/>
                </a:solidFill>
                <a:latin typeface="TimesNewRomanPSMT" charset="0"/>
              </a:rPr>
              <a:t>Compare the constitutions of the United States and Florida.</a:t>
            </a:r>
          </a:p>
          <a:p>
            <a:pPr marL="0" indent="0">
              <a:buFont typeface="Wingdings" pitchFamily="2" charset="2"/>
              <a:buNone/>
            </a:pPr>
            <a:endParaRPr lang="en-US">
              <a:latin typeface="TimesNewRomanPSMT" charset="0"/>
            </a:endParaRPr>
          </a:p>
        </p:txBody>
      </p:sp>
      <p:sp>
        <p:nvSpPr>
          <p:cNvPr id="6150" name="Rectangle 6"/>
          <p:cNvSpPr>
            <a:spLocks noGrp="1" noChangeArrowheads="1"/>
          </p:cNvSpPr>
          <p:nvPr>
            <p:ph type="title" idx="2147483647"/>
          </p:nvPr>
        </p:nvSpPr>
        <p:spPr>
          <a:xfrm>
            <a:off x="2362200" y="1524000"/>
            <a:ext cx="6553200" cy="1584325"/>
          </a:xfrm>
        </p:spPr>
        <p:txBody>
          <a:bodyPr numCol="1"/>
          <a:lstStyle/>
          <a:p>
            <a:r>
              <a:rPr lang="en-US">
                <a:latin typeface="TimesNewRomanPS-BoldMT" charset="0"/>
              </a:rPr>
              <a:t>COMPARING THE U.S. AND FLORIDA CONSTITUTIONS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a:xfrm>
            <a:off x="-5105400" y="-1066800"/>
            <a:ext cx="19354800" cy="8534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19200"/>
            <a:ext cx="7640638" cy="5334000"/>
          </a:xfrm>
          <a:prstGeom prst="rect">
            <a:avLst/>
          </a:prstGeom>
          <a:noFill/>
          <a:ln w="9525">
            <a:noFill/>
            <a:miter lim="800000"/>
            <a:headEnd/>
            <a:tailEnd/>
          </a:ln>
        </p:spPr>
      </p:pic>
      <p:sp>
        <p:nvSpPr>
          <p:cNvPr id="132099" name="Rectangle 3"/>
          <p:cNvSpPr>
            <a:spLocks noGrp="1" noChangeArrowheads="1"/>
          </p:cNvSpPr>
          <p:nvPr>
            <p:ph type="title"/>
          </p:nvPr>
        </p:nvSpPr>
        <p:spPr>
          <a:xfrm>
            <a:off x="609600" y="1"/>
            <a:ext cx="7772400" cy="762000"/>
          </a:xfrm>
        </p:spPr>
        <p:txBody>
          <a:bodyPr numCol="1"/>
          <a:lstStyle/>
          <a:p>
            <a:pPr algn="ctr"/>
            <a:r>
              <a:rPr lang="en-US" sz="4500" dirty="0">
                <a:latin typeface="Comic Sans MS" pitchFamily="66" charset="0"/>
              </a:rPr>
              <a:t>DISCUSSION</a:t>
            </a:r>
          </a:p>
        </p:txBody>
      </p:sp>
      <p:sp>
        <p:nvSpPr>
          <p:cNvPr id="132100" name="Rectangle 4" descr="Rectangle: Click to edit Master text styles Second level Third level Fourth level Fifth level"/>
          <p:cNvSpPr>
            <a:spLocks noGrp="1" noChangeArrowheads="1"/>
          </p:cNvSpPr>
          <p:nvPr>
            <p:ph type="body" idx="1"/>
          </p:nvPr>
        </p:nvSpPr>
        <p:spPr>
          <a:xfrm>
            <a:off x="0" y="1066800"/>
            <a:ext cx="9296400" cy="5791200"/>
          </a:xfrm>
        </p:spPr>
        <p:txBody>
          <a:bodyPr numCol="1"/>
          <a:lstStyle/>
          <a:p>
            <a:pPr>
              <a:lnSpc>
                <a:spcPct val="90000"/>
              </a:lnSpc>
              <a:buFont typeface="Wingdings" pitchFamily="2" charset="2"/>
              <a:buNone/>
            </a:pPr>
            <a:endParaRPr lang="en-US" sz="3700" dirty="0">
              <a:latin typeface="Comic Sans MS" pitchFamily="66" charset="0"/>
            </a:endParaRPr>
          </a:p>
          <a:p>
            <a:pPr>
              <a:lnSpc>
                <a:spcPct val="90000"/>
              </a:lnSpc>
              <a:buFont typeface="Wingdings" pitchFamily="2" charset="2"/>
              <a:buNone/>
            </a:pPr>
            <a:r>
              <a:rPr lang="en-US" sz="3700" dirty="0">
                <a:latin typeface="Comic Sans MS" pitchFamily="66" charset="0"/>
              </a:rPr>
              <a:t>Based on what you have read, what do you think are the purposes of constitutions? </a:t>
            </a:r>
          </a:p>
          <a:p>
            <a:pPr>
              <a:lnSpc>
                <a:spcPct val="90000"/>
              </a:lnSpc>
              <a:buFont typeface="Wingdings" pitchFamily="2" charset="2"/>
              <a:buNone/>
            </a:pPr>
            <a:r>
              <a:rPr lang="en-US" sz="3700" dirty="0">
                <a:latin typeface="Comic Sans MS" pitchFamily="66" charset="0"/>
              </a:rPr>
              <a:t>What clues are in the activities that helped you determine the purposes?”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0" y="1219200"/>
            <a:ext cx="9144000" cy="5334000"/>
          </a:xfrm>
          <a:prstGeom prst="rect">
            <a:avLst/>
          </a:prstGeom>
          <a:noFill/>
          <a:ln w="9525">
            <a:noFill/>
            <a:miter lim="800000"/>
            <a:headEnd/>
            <a:tailEnd/>
          </a:ln>
        </p:spPr>
      </p:pic>
      <p:sp>
        <p:nvSpPr>
          <p:cNvPr id="132099" name="Rectangle 3"/>
          <p:cNvSpPr>
            <a:spLocks noGrp="1" noChangeArrowheads="1"/>
          </p:cNvSpPr>
          <p:nvPr>
            <p:ph type="title"/>
          </p:nvPr>
        </p:nvSpPr>
        <p:spPr>
          <a:xfrm>
            <a:off x="609600" y="1"/>
            <a:ext cx="7772400" cy="762000"/>
          </a:xfrm>
        </p:spPr>
        <p:txBody>
          <a:bodyPr numCol="1"/>
          <a:lstStyle/>
          <a:p>
            <a:pPr algn="ctr"/>
            <a:r>
              <a:rPr lang="en-US" sz="4500" dirty="0">
                <a:latin typeface="Comic Sans MS" pitchFamily="66" charset="0"/>
              </a:rPr>
              <a:t>DISCUSSION</a:t>
            </a:r>
          </a:p>
        </p:txBody>
      </p:sp>
      <p:sp>
        <p:nvSpPr>
          <p:cNvPr id="132100" name="Rectangle 4" descr="Rectangle: Click to edit Master text styles Second level Third level Fourth level Fifth level"/>
          <p:cNvSpPr>
            <a:spLocks noGrp="1" noChangeArrowheads="1"/>
          </p:cNvSpPr>
          <p:nvPr>
            <p:ph type="body" idx="1"/>
          </p:nvPr>
        </p:nvSpPr>
        <p:spPr>
          <a:xfrm>
            <a:off x="228600" y="1066800"/>
            <a:ext cx="8458200" cy="5791200"/>
          </a:xfrm>
        </p:spPr>
        <p:txBody>
          <a:bodyPr numCol="1"/>
          <a:lstStyle/>
          <a:p>
            <a:pPr>
              <a:lnSpc>
                <a:spcPct val="90000"/>
              </a:lnSpc>
              <a:buFont typeface="Wingdings" pitchFamily="2" charset="2"/>
              <a:buNone/>
            </a:pPr>
            <a:endParaRPr lang="en-US" sz="3700" dirty="0">
              <a:latin typeface="Comic Sans MS" pitchFamily="66" charset="0"/>
            </a:endParaRPr>
          </a:p>
          <a:p>
            <a:pPr>
              <a:lnSpc>
                <a:spcPct val="90000"/>
              </a:lnSpc>
              <a:buFont typeface="Wingdings" pitchFamily="2" charset="2"/>
              <a:buNone/>
            </a:pPr>
            <a:r>
              <a:rPr lang="en-US" sz="3700" dirty="0">
                <a:latin typeface="Comic Sans MS" pitchFamily="66" charset="0"/>
              </a:rPr>
              <a:t>The purposes of a constitution (for the whole country or for one state) are the same: </a:t>
            </a:r>
          </a:p>
          <a:p>
            <a:pPr>
              <a:lnSpc>
                <a:spcPct val="90000"/>
              </a:lnSpc>
              <a:buFont typeface="Wingdings" pitchFamily="2" charset="2"/>
              <a:buNone/>
            </a:pPr>
            <a:r>
              <a:rPr lang="en-US" sz="3700" dirty="0">
                <a:latin typeface="Comic Sans MS" pitchFamily="66" charset="0"/>
              </a:rPr>
              <a:t>To provide a framework for the government, limit government authority, and protect the rights of the people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19200"/>
            <a:ext cx="7640638" cy="5334000"/>
          </a:xfrm>
          <a:prstGeom prst="rect">
            <a:avLst/>
          </a:prstGeom>
          <a:noFill/>
          <a:ln w="9525">
            <a:noFill/>
            <a:miter lim="800000"/>
            <a:headEnd/>
            <a:tailEnd/>
          </a:ln>
        </p:spPr>
      </p:pic>
      <p:sp>
        <p:nvSpPr>
          <p:cNvPr id="134147" name="Rectangle 3"/>
          <p:cNvSpPr>
            <a:spLocks noGrp="1" noChangeArrowheads="1"/>
          </p:cNvSpPr>
          <p:nvPr>
            <p:ph type="title"/>
          </p:nvPr>
        </p:nvSpPr>
        <p:spPr>
          <a:xfrm>
            <a:off x="609600" y="304800"/>
            <a:ext cx="7772400" cy="822325"/>
          </a:xfrm>
        </p:spPr>
        <p:txBody>
          <a:bodyPr numCol="1"/>
          <a:lstStyle/>
          <a:p>
            <a:pPr algn="ctr"/>
            <a:r>
              <a:rPr lang="en-US" sz="4500">
                <a:latin typeface="Comic Sans MS" pitchFamily="66" charset="0"/>
              </a:rPr>
              <a:t>DISCUSSION</a:t>
            </a:r>
          </a:p>
        </p:txBody>
      </p:sp>
      <p:sp>
        <p:nvSpPr>
          <p:cNvPr id="134149" name="Rectangle 5" descr="Rectangle: Click to edit Master text styles Second level Third level Fourth level Fifth level"/>
          <p:cNvSpPr>
            <a:spLocks noGrp="1" noChangeArrowheads="1"/>
          </p:cNvSpPr>
          <p:nvPr>
            <p:ph type="body" idx="1"/>
          </p:nvPr>
        </p:nvSpPr>
        <p:spPr/>
        <p:txBody>
          <a:bodyPr numCol="1"/>
          <a:lstStyle/>
          <a:p>
            <a:pPr>
              <a:buFont typeface="Wingdings" pitchFamily="2" charset="2"/>
              <a:buNone/>
            </a:pPr>
            <a:r>
              <a:rPr lang="en-US" sz="4100">
                <a:latin typeface="Comic Sans MS" pitchFamily="66" charset="0"/>
              </a:rPr>
              <a:t>	What are changes to constitutions called? </a:t>
            </a:r>
          </a:p>
          <a:p>
            <a:pPr>
              <a:buFont typeface="Wingdings" pitchFamily="2" charset="2"/>
              <a:buNone/>
            </a:pPr>
            <a:r>
              <a:rPr lang="en-US" sz="4100">
                <a:latin typeface="Comic Sans MS" pitchFamily="66" charset="0"/>
              </a:rPr>
              <a:t> </a:t>
            </a:r>
          </a:p>
          <a:p>
            <a:r>
              <a:rPr lang="en-US" sz="4100">
                <a:latin typeface="Comic Sans MS" pitchFamily="66" charset="0"/>
              </a:rPr>
              <a:t>Do you think the process is the same for the U.S. and Florida constitutions?” </a:t>
            </a:r>
          </a:p>
          <a:p>
            <a:endParaRPr lang="en-US" sz="4100">
              <a:latin typeface="Comic Sans MS" pitchFamily="66"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0" y="1219200"/>
            <a:ext cx="9144000" cy="5334000"/>
          </a:xfrm>
          <a:prstGeom prst="rect">
            <a:avLst/>
          </a:prstGeom>
          <a:noFill/>
          <a:ln w="9525">
            <a:noFill/>
            <a:miter lim="800000"/>
            <a:headEnd/>
            <a:tailEnd/>
          </a:ln>
        </p:spPr>
      </p:pic>
      <p:sp>
        <p:nvSpPr>
          <p:cNvPr id="136195" name="Rectangle 3"/>
          <p:cNvSpPr>
            <a:spLocks noGrp="1" noChangeArrowheads="1"/>
          </p:cNvSpPr>
          <p:nvPr>
            <p:ph type="title"/>
          </p:nvPr>
        </p:nvSpPr>
        <p:spPr>
          <a:xfrm>
            <a:off x="609600" y="-381000"/>
            <a:ext cx="7772400" cy="2057400"/>
          </a:xfrm>
        </p:spPr>
        <p:txBody>
          <a:bodyPr numCol="1"/>
          <a:lstStyle/>
          <a:p>
            <a:pPr algn="ctr"/>
            <a:r>
              <a:rPr lang="en-US" sz="4200" dirty="0">
                <a:latin typeface="Comic Sans MS" pitchFamily="66" charset="0"/>
              </a:rPr>
              <a:t>AMENDING THE U.S. CONSTITUTION</a:t>
            </a:r>
          </a:p>
        </p:txBody>
      </p:sp>
      <p:sp>
        <p:nvSpPr>
          <p:cNvPr id="136196" name="Rectangle 4" descr="Rectangle: Click to edit Master text styles Second level Third level Fourth level Fifth level"/>
          <p:cNvSpPr>
            <a:spLocks noGrp="1" noChangeArrowheads="1"/>
          </p:cNvSpPr>
          <p:nvPr>
            <p:ph type="body" idx="1"/>
          </p:nvPr>
        </p:nvSpPr>
        <p:spPr>
          <a:xfrm>
            <a:off x="533400" y="1676400"/>
            <a:ext cx="8229600" cy="4800600"/>
          </a:xfrm>
        </p:spPr>
        <p:txBody>
          <a:bodyPr numCol="1"/>
          <a:lstStyle/>
          <a:p>
            <a:pPr>
              <a:buFont typeface="Wingdings" pitchFamily="2" charset="2"/>
              <a:buNone/>
            </a:pPr>
            <a:r>
              <a:rPr lang="en-US" sz="4100" dirty="0">
                <a:latin typeface="Comic Sans MS" pitchFamily="66" charset="0"/>
              </a:rPr>
              <a:t>Read and review the handout “Amending the Constitution” </a:t>
            </a:r>
          </a:p>
          <a:p>
            <a:pPr>
              <a:buFont typeface="Wingdings" pitchFamily="2" charset="2"/>
              <a:buNone/>
            </a:pPr>
            <a:r>
              <a:rPr lang="en-US" sz="4100" dirty="0">
                <a:latin typeface="Comic Sans MS" pitchFamily="66" charset="0"/>
              </a:rPr>
              <a:t>We will be looking at the methods of Amending the U.S. Constitution.</a:t>
            </a:r>
          </a:p>
          <a:p>
            <a:pPr>
              <a:buFont typeface="Wingdings" pitchFamily="2" charset="2"/>
              <a:buNone/>
            </a:pPr>
            <a:endParaRPr lang="en-US" sz="4100" dirty="0">
              <a:latin typeface="Comic Sans MS" pitchFamily="66" charset="0"/>
            </a:endParaRPr>
          </a:p>
          <a:p>
            <a:pPr>
              <a:buFont typeface="Wingdings" pitchFamily="2" charset="2"/>
              <a:buNone/>
            </a:pPr>
            <a:endParaRPr lang="en-US" sz="4100" dirty="0">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a:xfrm>
            <a:off x="-3810000" y="-1447800"/>
            <a:ext cx="17068800" cy="9372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Documents and Settings\flrea\Local Settings\Temporary Internet Files\Content.IE5\WM7TZ3O8\MC900149511[1].wmf"/>
          <p:cNvPicPr>
            <a:picLocks noChangeAspect="1" noChangeArrowheads="1"/>
          </p:cNvPicPr>
          <p:nvPr/>
        </p:nvPicPr>
        <p:blipFill>
          <a:blip r:embed="rId3" cstate="print">
            <a:lum bright="70000" contrast="-70000"/>
          </a:blip>
          <a:srcRect/>
          <a:stretch>
            <a:fillRect/>
          </a:stretch>
        </p:blipFill>
        <p:spPr>
          <a:xfrm>
            <a:off x="228600" y="1295400"/>
            <a:ext cx="8534400" cy="5334000"/>
          </a:xfrm>
          <a:prstGeom prst="rect">
            <a:avLst/>
          </a:prstGeom>
          <a:noFill/>
          <a:ln w="9525">
            <a:noFill/>
            <a:miter lim="800000"/>
            <a:headEnd/>
            <a:tailEnd/>
          </a:ln>
        </p:spPr>
      </p:pic>
      <p:sp>
        <p:nvSpPr>
          <p:cNvPr id="136195" name="Rectangle 3"/>
          <p:cNvSpPr>
            <a:spLocks noGrp="1" noChangeArrowheads="1"/>
          </p:cNvSpPr>
          <p:nvPr>
            <p:ph type="title"/>
          </p:nvPr>
        </p:nvSpPr>
        <p:spPr>
          <a:xfrm>
            <a:off x="609600" y="-381000"/>
            <a:ext cx="7772400" cy="2057400"/>
          </a:xfrm>
        </p:spPr>
        <p:txBody>
          <a:bodyPr numCol="1"/>
          <a:lstStyle/>
          <a:p>
            <a:pPr algn="ctr"/>
            <a:r>
              <a:rPr lang="en-US" sz="4200" dirty="0">
                <a:latin typeface="Comic Sans MS" pitchFamily="66" charset="0"/>
              </a:rPr>
              <a:t>AMENDING THE FLORIDA CONSTITUTION</a:t>
            </a:r>
          </a:p>
        </p:txBody>
      </p:sp>
      <p:sp>
        <p:nvSpPr>
          <p:cNvPr id="136196" name="Rectangle 4" descr="Rectangle: Click to edit Master text styles Second level Third level Fourth level Fifth level"/>
          <p:cNvSpPr>
            <a:spLocks noGrp="1" noChangeArrowheads="1"/>
          </p:cNvSpPr>
          <p:nvPr>
            <p:ph type="body" idx="1"/>
          </p:nvPr>
        </p:nvSpPr>
        <p:spPr>
          <a:xfrm>
            <a:off x="533400" y="1676400"/>
            <a:ext cx="7239000" cy="4800600"/>
          </a:xfrm>
        </p:spPr>
        <p:txBody>
          <a:bodyPr numCol="1"/>
          <a:lstStyle/>
          <a:p>
            <a:pPr>
              <a:buFont typeface="Wingdings" pitchFamily="2" charset="2"/>
              <a:buNone/>
            </a:pPr>
            <a:endParaRPr lang="en-US" sz="4100" dirty="0">
              <a:latin typeface="Comic Sans MS" pitchFamily="66" charset="0"/>
            </a:endParaRPr>
          </a:p>
          <a:p>
            <a:pPr>
              <a:buFont typeface="Wingdings" pitchFamily="2" charset="2"/>
              <a:buNone/>
            </a:pPr>
            <a:r>
              <a:rPr lang="en-US" sz="4100" dirty="0">
                <a:latin typeface="Comic Sans MS" pitchFamily="66" charset="0"/>
              </a:rPr>
              <a:t>Student activity sheet “Amending the Florida Constitution.” #10 in folder</a:t>
            </a:r>
          </a:p>
          <a:p>
            <a:pPr>
              <a:buFont typeface="Wingdings" pitchFamily="2" charset="2"/>
              <a:buNone/>
            </a:pPr>
            <a:endParaRPr lang="en-US" sz="4100" dirty="0">
              <a:latin typeface="Comic Sans MS" pitchFamily="66" charset="0"/>
            </a:endParaRPr>
          </a:p>
          <a:p>
            <a:pPr>
              <a:buFont typeface="Wingdings" pitchFamily="2" charset="2"/>
              <a:buNone/>
            </a:pPr>
            <a:endParaRPr lang="en-US" sz="4100" dirty="0">
              <a:latin typeface="Comic Sans MS" pitchFamily="66" charset="0"/>
            </a:endParaRPr>
          </a:p>
          <a:p>
            <a:pPr>
              <a:buFont typeface="Wingdings" pitchFamily="2" charset="2"/>
              <a:buNone/>
            </a:pPr>
            <a:endParaRPr lang="en-US" sz="4100" dirty="0">
              <a:latin typeface="Comic Sans MS" pitchFamily="66" charset="0"/>
            </a:endParaRPr>
          </a:p>
          <a:p>
            <a:pPr>
              <a:buFont typeface="Wingdings" pitchFamily="2" charset="2"/>
              <a:buNone/>
            </a:pPr>
            <a:endParaRPr lang="en-US" sz="4100" dirty="0">
              <a:latin typeface="Comic Sans MS" pitchFamily="66"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5" name="Picture 2" descr="C:\Documents and Settings\flrea\Local Settings\Temporary Internet Files\Content.IE5\FH0Z1Q3L\MC900149511[1].wmf">
            <a:hlinkClick r:id="" action="ppaction://noaction"/>
          </p:cNvPr>
          <p:cNvPicPr>
            <a:picLocks noChangeAspect="1" noChangeArrowheads="1"/>
          </p:cNvPicPr>
          <p:nvPr/>
        </p:nvPicPr>
        <p:blipFill>
          <a:blip r:embed="rId3" cstate="print"/>
          <a:srcRect/>
          <a:stretch>
            <a:fillRect/>
          </a:stretch>
        </p:blipFill>
        <p:spPr>
          <a:xfrm>
            <a:off x="0" y="5256213"/>
            <a:ext cx="2590800" cy="1601787"/>
          </a:xfrm>
          <a:prstGeom prst="rect">
            <a:avLst/>
          </a:prstGeom>
          <a:noFill/>
          <a:ln w="9525">
            <a:noFill/>
            <a:miter lim="800000"/>
            <a:headEnd/>
            <a:tailEnd/>
          </a:ln>
        </p:spPr>
      </p:pic>
      <p:pic>
        <p:nvPicPr>
          <p:cNvPr id="138246" name="Picture 2" descr="C:\Documents and Settings\flrea\Local Settings\Temporary Internet Files\Content.IE5\6QWJWNTB\MP900404890[1].jpg">
            <a:hlinkClick r:id="" action="ppaction://noaction"/>
          </p:cNvPr>
          <p:cNvPicPr>
            <a:picLocks noChangeAspect="1" noChangeArrowheads="1"/>
          </p:cNvPicPr>
          <p:nvPr/>
        </p:nvPicPr>
        <p:blipFill>
          <a:blip r:embed="rId4" cstate="print"/>
          <a:srcRect l="20952" t="9872" r="27840" b="13039"/>
          <a:stretch>
            <a:fillRect/>
          </a:stretch>
        </p:blipFill>
        <p:spPr>
          <a:xfrm rot="171982">
            <a:off x="7312797" y="4755774"/>
            <a:ext cx="1780835" cy="2058987"/>
          </a:xfrm>
          <a:prstGeom prst="rect">
            <a:avLst/>
          </a:prstGeom>
          <a:noFill/>
          <a:ln w="9525">
            <a:noFill/>
            <a:miter lim="800000"/>
            <a:headEnd/>
            <a:tailEnd/>
          </a:ln>
        </p:spPr>
      </p:pic>
      <p:sp>
        <p:nvSpPr>
          <p:cNvPr id="138243" name="Rectangle 3"/>
          <p:cNvSpPr>
            <a:spLocks noGrp="1" noChangeArrowheads="1"/>
          </p:cNvSpPr>
          <p:nvPr>
            <p:ph type="title"/>
          </p:nvPr>
        </p:nvSpPr>
        <p:spPr>
          <a:xfrm>
            <a:off x="0" y="-457199"/>
            <a:ext cx="9144000" cy="990600"/>
          </a:xfrm>
        </p:spPr>
        <p:txBody>
          <a:bodyPr numCol="1"/>
          <a:lstStyle/>
          <a:p>
            <a:pPr algn="ctr"/>
            <a:r>
              <a:rPr lang="en-US" sz="3200" dirty="0">
                <a:latin typeface="Comic Sans MS" pitchFamily="66" charset="0"/>
              </a:rPr>
              <a:t>AMENDING THE FLORIDA CONSTITUTION</a:t>
            </a:r>
          </a:p>
        </p:txBody>
      </p:sp>
      <p:sp>
        <p:nvSpPr>
          <p:cNvPr id="138244" name="Rectangle 4" descr="Rectangle: Click to edit Master text styles Second level Third level Fourth level Fifth level"/>
          <p:cNvSpPr>
            <a:spLocks noGrp="1" noChangeArrowheads="1"/>
          </p:cNvSpPr>
          <p:nvPr>
            <p:ph type="body" idx="1"/>
          </p:nvPr>
        </p:nvSpPr>
        <p:spPr>
          <a:xfrm>
            <a:off x="685800" y="838200"/>
            <a:ext cx="8458200" cy="6019800"/>
          </a:xfrm>
        </p:spPr>
        <p:txBody>
          <a:bodyPr numCol="1"/>
          <a:lstStyle/>
          <a:p>
            <a:pPr>
              <a:lnSpc>
                <a:spcPct val="90000"/>
              </a:lnSpc>
            </a:pPr>
            <a:r>
              <a:rPr lang="en-US" sz="3600" dirty="0">
                <a:latin typeface="Comic Sans MS" pitchFamily="66" charset="0"/>
              </a:rPr>
              <a:t>60% voter approval needed</a:t>
            </a:r>
          </a:p>
          <a:p>
            <a:pPr>
              <a:lnSpc>
                <a:spcPct val="90000"/>
              </a:lnSpc>
            </a:pPr>
            <a:r>
              <a:rPr lang="en-US" sz="3600" dirty="0">
                <a:latin typeface="Comic Sans MS" pitchFamily="66" charset="0"/>
              </a:rPr>
              <a:t>Five different methods used</a:t>
            </a:r>
          </a:p>
          <a:p>
            <a:pPr>
              <a:lnSpc>
                <a:spcPct val="90000"/>
              </a:lnSpc>
            </a:pPr>
            <a:r>
              <a:rPr lang="en-US" sz="3600" dirty="0">
                <a:latin typeface="Comic Sans MS" pitchFamily="66" charset="0"/>
              </a:rPr>
              <a:t>National level – only elected state and federal legislators may vote.</a:t>
            </a:r>
          </a:p>
          <a:p>
            <a:pPr>
              <a:lnSpc>
                <a:spcPct val="90000"/>
              </a:lnSpc>
            </a:pPr>
            <a:r>
              <a:rPr lang="en-US" sz="3600" dirty="0">
                <a:latin typeface="Comic Sans MS" pitchFamily="66" charset="0"/>
              </a:rPr>
              <a:t>Florida – all registered voters</a:t>
            </a:r>
          </a:p>
          <a:p>
            <a:pPr>
              <a:lnSpc>
                <a:spcPct val="90000"/>
              </a:lnSpc>
            </a:pPr>
            <a:r>
              <a:rPr lang="en-US" sz="3600" dirty="0">
                <a:latin typeface="Comic Sans MS" pitchFamily="66" charset="0"/>
              </a:rPr>
              <a:t>Process for U.S. Constitution has never changed, the process for Florida has had many changes</a:t>
            </a:r>
          </a:p>
          <a:p>
            <a:pPr>
              <a:lnSpc>
                <a:spcPct val="90000"/>
              </a:lnSpc>
              <a:buFont typeface="Wingdings" pitchFamily="2" charset="2"/>
              <a:buNone/>
            </a:pPr>
            <a:endParaRPr lang="en-US" sz="3700" dirty="0">
              <a:latin typeface="Comic Sans MS" pitchFamily="66" charset="0"/>
            </a:endParaRPr>
          </a:p>
          <a:p>
            <a:pPr>
              <a:lnSpc>
                <a:spcPct val="90000"/>
              </a:lnSpc>
              <a:buFont typeface="Wingdings" pitchFamily="2" charset="2"/>
              <a:buNone/>
            </a:pPr>
            <a:endParaRPr lang="en-US" sz="3700" dirty="0">
              <a:latin typeface="Comic Sans MS" pitchFamily="66"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2" descr="C:\Documents and Settings\flrea\Local Settings\Temporary Internet Files\Content.IE5\6QWJWNTB\MP900404890[1].jpg">
            <a:hlinkClick r:id="" action="ppaction://noaction"/>
          </p:cNvPr>
          <p:cNvPicPr>
            <a:picLocks noChangeAspect="1" noChangeArrowheads="1"/>
          </p:cNvPicPr>
          <p:nvPr/>
        </p:nvPicPr>
        <p:blipFill>
          <a:blip r:embed="rId3" cstate="print"/>
          <a:srcRect l="20952" t="9872" r="27840" b="13039"/>
          <a:stretch>
            <a:fillRect/>
          </a:stretch>
        </p:blipFill>
        <p:spPr>
          <a:xfrm rot="171982">
            <a:off x="5562600" y="4391025"/>
            <a:ext cx="3344863" cy="2466975"/>
          </a:xfrm>
          <a:prstGeom prst="rect">
            <a:avLst/>
          </a:prstGeom>
          <a:noFill/>
          <a:ln w="9525">
            <a:noFill/>
            <a:miter lim="800000"/>
            <a:headEnd/>
            <a:tailEnd/>
          </a:ln>
        </p:spPr>
      </p:pic>
      <p:sp>
        <p:nvSpPr>
          <p:cNvPr id="4" name="Rounded Rectangular Callout 3"/>
          <p:cNvSpPr>
            <a:spLocks noChangeArrowheads="1"/>
          </p:cNvSpPr>
          <p:nvPr/>
        </p:nvSpPr>
        <p:spPr>
          <a:xfrm>
            <a:off x="0" y="1066800"/>
            <a:ext cx="9144000" cy="5791200"/>
          </a:xfrm>
          <a:prstGeom prst="wedgeRoundRectCallout">
            <a:avLst>
              <a:gd name="adj1" fmla="val 62440"/>
              <a:gd name="adj2" fmla="val -9856"/>
              <a:gd name="adj3" fmla="val 16667"/>
            </a:avLst>
          </a:prstGeom>
          <a:solidFill>
            <a:srgbClr val="ABD958"/>
          </a:solidFill>
          <a:ln w="40000" algn="ctr">
            <a:solidFill>
              <a:srgbClr val="445583"/>
            </a:solidFill>
            <a:miter lim="800000"/>
            <a:headEnd/>
            <a:tailEnd/>
          </a:ln>
        </p:spPr>
        <p:txBody>
          <a:bodyPr numCol="1" anchor="ctr"/>
          <a:lstStyle/>
          <a:p>
            <a:pPr algn="ctr"/>
            <a:r>
              <a:rPr lang="en-US" sz="2800" dirty="0">
                <a:solidFill>
                  <a:srgbClr val="002060"/>
                </a:solidFill>
                <a:latin typeface="Berlin Sans FB Demi" pitchFamily="34" charset="0"/>
              </a:rPr>
              <a:t>According to Article XI, Section 3 of the Florida Constitution, a committee must register with the Secretary of State. The committee must collect a number of signatures equal to 8% of the votes cast in the most recent presidential election from at least one-half of the congressional districts in the state.  Based on presidential voting in 2008, 676,811 signatures were required for amendments to be placed on the 2012 ballot secured from voters residing in at least 14 congressional districts. </a:t>
            </a:r>
          </a:p>
        </p:txBody>
      </p:sp>
      <p:sp>
        <p:nvSpPr>
          <p:cNvPr id="15364" name="TextBox 5"/>
          <p:cNvSpPr txBox="1">
            <a:spLocks noChangeArrowheads="1"/>
          </p:cNvSpPr>
          <p:nvPr/>
        </p:nvSpPr>
        <p:spPr>
          <a:xfrm>
            <a:off x="217488" y="249238"/>
            <a:ext cx="7859712" cy="701675"/>
          </a:xfrm>
          <a:prstGeom prst="rect">
            <a:avLst/>
          </a:prstGeom>
          <a:noFill/>
          <a:ln w="9525">
            <a:noFill/>
            <a:miter lim="800000"/>
            <a:headEnd/>
            <a:tailEnd/>
          </a:ln>
        </p:spPr>
        <p:txBody>
          <a:bodyPr numCol="1">
            <a:spAutoFit/>
          </a:bodyPr>
          <a:lstStyle/>
          <a:p>
            <a:pPr algn="ctr"/>
            <a:r>
              <a:rPr lang="en-US" sz="4000" b="1" dirty="0">
                <a:latin typeface="Berlin Sans FB Demi" pitchFamily="34" charset="0"/>
              </a:rPr>
              <a:t>BALLOT  INITIATIVE  PROCESS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7" name="Rectangle 3"/>
          <p:cNvSpPr>
            <a:spLocks noChangeArrowheads="1"/>
          </p:cNvSpPr>
          <p:nvPr/>
        </p:nvSpPr>
        <p:spPr>
          <a:xfrm>
            <a:off x="0" y="1"/>
            <a:ext cx="9144000" cy="2246769"/>
          </a:xfrm>
          <a:prstGeom prst="rect">
            <a:avLst/>
          </a:prstGeom>
          <a:noFill/>
          <a:ln w="9525">
            <a:noFill/>
            <a:miter lim="800000"/>
            <a:headEnd/>
            <a:tailEnd/>
          </a:ln>
          <a:effectLst/>
        </p:spPr>
        <p:txBody>
          <a:bodyPr wrap="square" numCol="1">
            <a:spAutoFit/>
          </a:bodyPr>
          <a:lstStyle/>
          <a:p>
            <a:pPr algn="ctr"/>
            <a:r>
              <a:rPr lang="en-US" sz="2800" b="1" i="1" dirty="0">
                <a:latin typeface="Cambria" pitchFamily="18" charset="0"/>
              </a:rPr>
              <a:t>Amending the Florida Constitution</a:t>
            </a:r>
            <a:endParaRPr lang="en-US" sz="2800" dirty="0">
              <a:latin typeface="Cambria" pitchFamily="18" charset="0"/>
            </a:endParaRPr>
          </a:p>
          <a:p>
            <a:pPr eaLnBrk="0" hangingPunct="0"/>
            <a:r>
              <a:rPr lang="en-US" sz="2800" b="1" i="1" dirty="0">
                <a:latin typeface="Cambria" pitchFamily="18" charset="0"/>
              </a:rPr>
              <a:t>What does it take to amend the Florida Constitution?</a:t>
            </a:r>
          </a:p>
          <a:p>
            <a:pPr eaLnBrk="0" hangingPunct="0"/>
            <a:r>
              <a:rPr lang="en-US" sz="2800" dirty="0">
                <a:latin typeface="Times New Roman" pitchFamily="18" charset="0"/>
              </a:rPr>
              <a:t>In the spaces below, write a brief summary of each method, and draw an illustration that symbolizes each method.</a:t>
            </a:r>
            <a:endParaRPr lang="en-US" sz="2800" dirty="0">
              <a:latin typeface="Cambria" pitchFamily="18" charset="0"/>
            </a:endParaRPr>
          </a:p>
          <a:p>
            <a:pPr eaLnBrk="0" hangingPunct="0"/>
            <a:endParaRPr lang="en-US" sz="2800" dirty="0">
              <a:latin typeface="Trebuchet MS" pitchFamily="34" charset="0"/>
            </a:endParaRPr>
          </a:p>
        </p:txBody>
      </p:sp>
      <p:pic>
        <p:nvPicPr>
          <p:cNvPr id="154626" name="Picture 10" descr="Description: Macintosh HD:Users:vmcvey:Downloads:MP900422237.JPG"/>
          <p:cNvPicPr>
            <a:picLocks noChangeAspect="1" noChangeArrowheads="1"/>
          </p:cNvPicPr>
          <p:nvPr/>
        </p:nvPicPr>
        <p:blipFill>
          <a:blip r:embed="rId3" cstate="print"/>
          <a:srcRect/>
          <a:stretch>
            <a:fillRect/>
          </a:stretch>
        </p:blipFill>
        <p:spPr>
          <a:xfrm>
            <a:off x="6096000" y="3200400"/>
            <a:ext cx="2514600" cy="3213100"/>
          </a:xfrm>
          <a:prstGeom prst="rect">
            <a:avLst/>
          </a:prstGeom>
          <a:noFill/>
        </p:spPr>
      </p:pic>
      <p:grpSp>
        <p:nvGrpSpPr>
          <p:cNvPr id="154648" name="Group 24"/>
          <p:cNvGrpSpPr>
            <a:grpSpLocks/>
          </p:cNvGrpSpPr>
          <p:nvPr/>
        </p:nvGrpSpPr>
        <p:grpSpPr>
          <a:xfrm>
            <a:off x="228321" y="1601754"/>
            <a:ext cx="8534679" cy="4799046"/>
            <a:chOff x="-39" y="526"/>
            <a:chExt cx="4129" cy="1361"/>
          </a:xfrm>
        </p:grpSpPr>
        <p:grpSp>
          <p:nvGrpSpPr>
            <p:cNvPr id="154646" name="Group 22"/>
            <p:cNvGrpSpPr>
              <a:grpSpLocks/>
            </p:cNvGrpSpPr>
            <p:nvPr/>
          </p:nvGrpSpPr>
          <p:grpSpPr>
            <a:xfrm>
              <a:off x="-39" y="526"/>
              <a:ext cx="4127" cy="1359"/>
              <a:chOff x="-39" y="526"/>
              <a:chExt cx="4127" cy="1359"/>
            </a:xfrm>
          </p:grpSpPr>
          <p:grpSp>
            <p:nvGrpSpPr>
              <p:cNvPr id="154635" name="Group 11"/>
              <p:cNvGrpSpPr>
                <a:grpSpLocks/>
              </p:cNvGrpSpPr>
              <p:nvPr/>
            </p:nvGrpSpPr>
            <p:grpSpPr>
              <a:xfrm>
                <a:off x="0" y="547"/>
                <a:ext cx="813" cy="413"/>
                <a:chOff x="0" y="547"/>
                <a:chExt cx="813" cy="413"/>
              </a:xfrm>
            </p:grpSpPr>
            <p:sp>
              <p:nvSpPr>
                <p:cNvPr id="154628" name="Rectangle 4"/>
                <p:cNvSpPr>
                  <a:spLocks noChangeArrowheads="1"/>
                </p:cNvSpPr>
                <p:nvPr/>
              </p:nvSpPr>
              <p:spPr>
                <a:xfrm>
                  <a:off x="43" y="547"/>
                  <a:ext cx="727" cy="303"/>
                </a:xfrm>
                <a:prstGeom prst="rect">
                  <a:avLst/>
                </a:prstGeom>
                <a:noFill/>
                <a:ln w="9525">
                  <a:noFill/>
                  <a:miter lim="800000"/>
                  <a:headEnd/>
                  <a:tailEnd/>
                </a:ln>
                <a:effectLst/>
              </p:spPr>
              <p:txBody>
                <a:bodyPr numCol="1" anchor="ctr"/>
                <a:lstStyle/>
                <a:p>
                  <a:pPr algn="ctr"/>
                  <a:r>
                    <a:rPr lang="en-US" b="1" dirty="0">
                      <a:latin typeface="Times New Roman" pitchFamily="18" charset="0"/>
                    </a:rPr>
                    <a:t>Method</a:t>
                  </a:r>
                  <a:endParaRPr lang="en-US" dirty="0">
                    <a:latin typeface="Cambria" pitchFamily="18" charset="0"/>
                  </a:endParaRPr>
                </a:p>
                <a:p>
                  <a:pPr algn="ctr" eaLnBrk="0" hangingPunct="0"/>
                  <a:endParaRPr lang="en-US" sz="1800" dirty="0">
                    <a:latin typeface="Trebuchet MS" pitchFamily="34" charset="0"/>
                  </a:endParaRPr>
                </a:p>
              </p:txBody>
            </p:sp>
            <p:sp>
              <p:nvSpPr>
                <p:cNvPr id="154634" name="Rectangle 10"/>
                <p:cNvSpPr>
                  <a:spLocks noChangeArrowheads="1"/>
                </p:cNvSpPr>
                <p:nvPr/>
              </p:nvSpPr>
              <p:spPr>
                <a:xfrm>
                  <a:off x="0" y="614"/>
                  <a:ext cx="813" cy="346"/>
                </a:xfrm>
                <a:prstGeom prst="rect">
                  <a:avLst/>
                </a:prstGeom>
                <a:noFill/>
                <a:ln w="7">
                  <a:solidFill>
                    <a:srgbClr val="A0A0A0"/>
                  </a:solidFill>
                  <a:miter lim="800000"/>
                  <a:headEnd/>
                  <a:tailEnd/>
                </a:ln>
                <a:effectLst/>
              </p:spPr>
              <p:txBody>
                <a:bodyPr numCol="1"/>
                <a:lstStyle/>
                <a:p>
                  <a:endParaRPr lang="en-US"/>
                </a:p>
              </p:txBody>
            </p:sp>
          </p:grpSp>
          <p:grpSp>
            <p:nvGrpSpPr>
              <p:cNvPr id="154637" name="Group 13"/>
              <p:cNvGrpSpPr>
                <a:grpSpLocks/>
              </p:cNvGrpSpPr>
              <p:nvPr/>
            </p:nvGrpSpPr>
            <p:grpSpPr>
              <a:xfrm>
                <a:off x="813" y="569"/>
                <a:ext cx="1912" cy="391"/>
                <a:chOff x="813" y="569"/>
                <a:chExt cx="1912" cy="391"/>
              </a:xfrm>
            </p:grpSpPr>
            <p:sp>
              <p:nvSpPr>
                <p:cNvPr id="154629" name="Rectangle 5"/>
                <p:cNvSpPr>
                  <a:spLocks noChangeArrowheads="1"/>
                </p:cNvSpPr>
                <p:nvPr/>
              </p:nvSpPr>
              <p:spPr>
                <a:xfrm>
                  <a:off x="856" y="569"/>
                  <a:ext cx="1826" cy="259"/>
                </a:xfrm>
                <a:prstGeom prst="rect">
                  <a:avLst/>
                </a:prstGeom>
                <a:noFill/>
                <a:ln w="9525">
                  <a:noFill/>
                  <a:miter lim="800000"/>
                  <a:headEnd/>
                  <a:tailEnd/>
                </a:ln>
                <a:effectLst/>
              </p:spPr>
              <p:txBody>
                <a:bodyPr numCol="1" anchor="ctr"/>
                <a:lstStyle/>
                <a:p>
                  <a:pPr algn="ctr"/>
                  <a:r>
                    <a:rPr lang="en-US" b="1" dirty="0">
                      <a:latin typeface="Times New Roman" pitchFamily="18" charset="0"/>
                    </a:rPr>
                    <a:t>Description</a:t>
                  </a:r>
                  <a:endParaRPr lang="en-US" dirty="0">
                    <a:latin typeface="Cambria" pitchFamily="18" charset="0"/>
                  </a:endParaRPr>
                </a:p>
                <a:p>
                  <a:pPr algn="ctr" eaLnBrk="0" hangingPunct="0"/>
                  <a:r>
                    <a:rPr lang="en-US" dirty="0">
                      <a:latin typeface="Trebuchet MS" pitchFamily="34" charset="0"/>
                    </a:rPr>
                    <a:t>(Summarize)</a:t>
                  </a:r>
                </a:p>
              </p:txBody>
            </p:sp>
            <p:sp>
              <p:nvSpPr>
                <p:cNvPr id="154636" name="Rectangle 12"/>
                <p:cNvSpPr>
                  <a:spLocks noChangeArrowheads="1"/>
                </p:cNvSpPr>
                <p:nvPr/>
              </p:nvSpPr>
              <p:spPr>
                <a:xfrm>
                  <a:off x="813" y="614"/>
                  <a:ext cx="1912" cy="346"/>
                </a:xfrm>
                <a:prstGeom prst="rect">
                  <a:avLst/>
                </a:prstGeom>
                <a:noFill/>
                <a:ln w="7">
                  <a:solidFill>
                    <a:srgbClr val="A0A0A0"/>
                  </a:solidFill>
                  <a:miter lim="800000"/>
                  <a:headEnd/>
                  <a:tailEnd/>
                </a:ln>
                <a:effectLst/>
              </p:spPr>
              <p:txBody>
                <a:bodyPr numCol="1"/>
                <a:lstStyle/>
                <a:p>
                  <a:endParaRPr lang="en-US"/>
                </a:p>
              </p:txBody>
            </p:sp>
          </p:grpSp>
          <p:grpSp>
            <p:nvGrpSpPr>
              <p:cNvPr id="154639" name="Group 15"/>
              <p:cNvGrpSpPr>
                <a:grpSpLocks/>
              </p:cNvGrpSpPr>
              <p:nvPr/>
            </p:nvGrpSpPr>
            <p:grpSpPr>
              <a:xfrm>
                <a:off x="2725" y="526"/>
                <a:ext cx="1363" cy="434"/>
                <a:chOff x="2725" y="526"/>
                <a:chExt cx="1363" cy="434"/>
              </a:xfrm>
            </p:grpSpPr>
            <p:sp>
              <p:nvSpPr>
                <p:cNvPr id="154630" name="Rectangle 6"/>
                <p:cNvSpPr>
                  <a:spLocks noChangeArrowheads="1"/>
                </p:cNvSpPr>
                <p:nvPr/>
              </p:nvSpPr>
              <p:spPr>
                <a:xfrm>
                  <a:off x="2768" y="526"/>
                  <a:ext cx="1277" cy="367"/>
                </a:xfrm>
                <a:prstGeom prst="rect">
                  <a:avLst/>
                </a:prstGeom>
                <a:noFill/>
                <a:ln w="9525">
                  <a:noFill/>
                  <a:miter lim="800000"/>
                  <a:headEnd/>
                  <a:tailEnd/>
                </a:ln>
                <a:effectLst/>
              </p:spPr>
              <p:txBody>
                <a:bodyPr numCol="1" anchor="ctr"/>
                <a:lstStyle/>
                <a:p>
                  <a:pPr algn="ctr"/>
                  <a:r>
                    <a:rPr lang="en-US" b="1" dirty="0">
                      <a:latin typeface="Times New Roman" pitchFamily="18" charset="0"/>
                    </a:rPr>
                    <a:t>Illustration</a:t>
                  </a:r>
                  <a:endParaRPr lang="en-US" dirty="0">
                    <a:latin typeface="Cambria" pitchFamily="18" charset="0"/>
                  </a:endParaRPr>
                </a:p>
                <a:p>
                  <a:pPr algn="ctr" eaLnBrk="0" hangingPunct="0"/>
                  <a:endParaRPr lang="en-US" sz="1800" dirty="0">
                    <a:latin typeface="Trebuchet MS" pitchFamily="34" charset="0"/>
                  </a:endParaRPr>
                </a:p>
              </p:txBody>
            </p:sp>
            <p:sp>
              <p:nvSpPr>
                <p:cNvPr id="154638" name="Rectangle 14"/>
                <p:cNvSpPr>
                  <a:spLocks noChangeArrowheads="1"/>
                </p:cNvSpPr>
                <p:nvPr/>
              </p:nvSpPr>
              <p:spPr>
                <a:xfrm>
                  <a:off x="2725" y="614"/>
                  <a:ext cx="1363" cy="346"/>
                </a:xfrm>
                <a:prstGeom prst="rect">
                  <a:avLst/>
                </a:prstGeom>
                <a:noFill/>
                <a:ln w="7">
                  <a:solidFill>
                    <a:srgbClr val="A0A0A0"/>
                  </a:solidFill>
                  <a:miter lim="800000"/>
                  <a:headEnd/>
                  <a:tailEnd/>
                </a:ln>
                <a:effectLst/>
              </p:spPr>
              <p:txBody>
                <a:bodyPr numCol="1"/>
                <a:lstStyle/>
                <a:p>
                  <a:endParaRPr lang="en-US"/>
                </a:p>
              </p:txBody>
            </p:sp>
          </p:grpSp>
          <p:grpSp>
            <p:nvGrpSpPr>
              <p:cNvPr id="154641" name="Group 17"/>
              <p:cNvGrpSpPr>
                <a:grpSpLocks/>
              </p:cNvGrpSpPr>
              <p:nvPr/>
            </p:nvGrpSpPr>
            <p:grpSpPr>
              <a:xfrm>
                <a:off x="-39" y="960"/>
                <a:ext cx="852" cy="925"/>
                <a:chOff x="-39" y="960"/>
                <a:chExt cx="852" cy="925"/>
              </a:xfrm>
            </p:grpSpPr>
            <p:sp>
              <p:nvSpPr>
                <p:cNvPr id="154631" name="Rectangle 7"/>
                <p:cNvSpPr>
                  <a:spLocks noChangeArrowheads="1"/>
                </p:cNvSpPr>
                <p:nvPr/>
              </p:nvSpPr>
              <p:spPr>
                <a:xfrm>
                  <a:off x="-39" y="979"/>
                  <a:ext cx="809" cy="906"/>
                </a:xfrm>
                <a:prstGeom prst="rect">
                  <a:avLst/>
                </a:prstGeom>
                <a:noFill/>
                <a:ln w="9525">
                  <a:noFill/>
                  <a:miter lim="800000"/>
                  <a:headEnd/>
                  <a:tailEnd/>
                </a:ln>
                <a:effectLst/>
              </p:spPr>
              <p:txBody>
                <a:bodyPr numCol="1"/>
                <a:lstStyle/>
                <a:p>
                  <a:r>
                    <a:rPr lang="en-US" sz="3200" dirty="0">
                      <a:latin typeface="Times New Roman" pitchFamily="18" charset="0"/>
                    </a:rPr>
                    <a:t>Ballot Initiative Process  </a:t>
                  </a:r>
                  <a:endParaRPr lang="en-US" sz="3200" dirty="0">
                    <a:latin typeface="Cambria" pitchFamily="18" charset="0"/>
                  </a:endParaRPr>
                </a:p>
                <a:p>
                  <a:pPr eaLnBrk="0" hangingPunct="0"/>
                  <a:endParaRPr lang="en-US" dirty="0">
                    <a:latin typeface="Trebuchet MS" pitchFamily="34" charset="0"/>
                  </a:endParaRPr>
                </a:p>
              </p:txBody>
            </p:sp>
            <p:sp>
              <p:nvSpPr>
                <p:cNvPr id="154640" name="Rectangle 16"/>
                <p:cNvSpPr>
                  <a:spLocks noChangeArrowheads="1"/>
                </p:cNvSpPr>
                <p:nvPr/>
              </p:nvSpPr>
              <p:spPr>
                <a:xfrm>
                  <a:off x="0" y="960"/>
                  <a:ext cx="813" cy="925"/>
                </a:xfrm>
                <a:prstGeom prst="rect">
                  <a:avLst/>
                </a:prstGeom>
                <a:noFill/>
                <a:ln w="7">
                  <a:solidFill>
                    <a:srgbClr val="A0A0A0"/>
                  </a:solidFill>
                  <a:miter lim="800000"/>
                  <a:headEnd/>
                  <a:tailEnd/>
                </a:ln>
                <a:effectLst/>
              </p:spPr>
              <p:txBody>
                <a:bodyPr numCol="1"/>
                <a:lstStyle/>
                <a:p>
                  <a:endParaRPr lang="en-US"/>
                </a:p>
              </p:txBody>
            </p:sp>
          </p:grpSp>
          <p:grpSp>
            <p:nvGrpSpPr>
              <p:cNvPr id="154643" name="Group 19"/>
              <p:cNvGrpSpPr>
                <a:grpSpLocks/>
              </p:cNvGrpSpPr>
              <p:nvPr/>
            </p:nvGrpSpPr>
            <p:grpSpPr>
              <a:xfrm>
                <a:off x="813" y="960"/>
                <a:ext cx="1912" cy="925"/>
                <a:chOff x="813" y="960"/>
                <a:chExt cx="1912" cy="925"/>
              </a:xfrm>
            </p:grpSpPr>
            <p:sp>
              <p:nvSpPr>
                <p:cNvPr id="154632" name="Rectangle 8"/>
                <p:cNvSpPr>
                  <a:spLocks noChangeArrowheads="1"/>
                </p:cNvSpPr>
                <p:nvPr/>
              </p:nvSpPr>
              <p:spPr>
                <a:xfrm>
                  <a:off x="856" y="960"/>
                  <a:ext cx="1826" cy="925"/>
                </a:xfrm>
                <a:prstGeom prst="rect">
                  <a:avLst/>
                </a:prstGeom>
                <a:noFill/>
                <a:ln w="9525">
                  <a:noFill/>
                  <a:miter lim="800000"/>
                  <a:headEnd/>
                  <a:tailEnd/>
                </a:ln>
                <a:effectLst/>
              </p:spPr>
              <p:txBody>
                <a:bodyPr numCol="1"/>
                <a:lstStyle/>
                <a:p>
                  <a:endParaRPr lang="en-US" sz="1200">
                    <a:latin typeface="Cambria" pitchFamily="18" charset="0"/>
                  </a:endParaRPr>
                </a:p>
                <a:p>
                  <a:pPr eaLnBrk="0" hangingPunct="0"/>
                  <a:endParaRPr lang="en-US" sz="1800">
                    <a:latin typeface="Trebuchet MS" pitchFamily="34" charset="0"/>
                  </a:endParaRPr>
                </a:p>
              </p:txBody>
            </p:sp>
            <p:sp>
              <p:nvSpPr>
                <p:cNvPr id="154642" name="Rectangle 18"/>
                <p:cNvSpPr>
                  <a:spLocks noChangeArrowheads="1"/>
                </p:cNvSpPr>
                <p:nvPr/>
              </p:nvSpPr>
              <p:spPr>
                <a:xfrm>
                  <a:off x="813" y="960"/>
                  <a:ext cx="1912" cy="925"/>
                </a:xfrm>
                <a:prstGeom prst="rect">
                  <a:avLst/>
                </a:prstGeom>
                <a:noFill/>
                <a:ln w="7">
                  <a:solidFill>
                    <a:srgbClr val="A0A0A0"/>
                  </a:solidFill>
                  <a:miter lim="800000"/>
                  <a:headEnd/>
                  <a:tailEnd/>
                </a:ln>
                <a:effectLst/>
              </p:spPr>
              <p:txBody>
                <a:bodyPr numCol="1"/>
                <a:lstStyle/>
                <a:p>
                  <a:endParaRPr lang="en-US"/>
                </a:p>
              </p:txBody>
            </p:sp>
          </p:grpSp>
          <p:grpSp>
            <p:nvGrpSpPr>
              <p:cNvPr id="154645" name="Group 21"/>
              <p:cNvGrpSpPr>
                <a:grpSpLocks/>
              </p:cNvGrpSpPr>
              <p:nvPr/>
            </p:nvGrpSpPr>
            <p:grpSpPr>
              <a:xfrm>
                <a:off x="2725" y="960"/>
                <a:ext cx="1363" cy="925"/>
                <a:chOff x="2725" y="960"/>
                <a:chExt cx="1363" cy="925"/>
              </a:xfrm>
            </p:grpSpPr>
            <p:sp>
              <p:nvSpPr>
                <p:cNvPr id="154633" name="Rectangle 9"/>
                <p:cNvSpPr>
                  <a:spLocks noChangeArrowheads="1"/>
                </p:cNvSpPr>
                <p:nvPr/>
              </p:nvSpPr>
              <p:spPr>
                <a:xfrm>
                  <a:off x="2768" y="960"/>
                  <a:ext cx="1277" cy="925"/>
                </a:xfrm>
                <a:prstGeom prst="rect">
                  <a:avLst/>
                </a:prstGeom>
                <a:noFill/>
                <a:ln w="9525">
                  <a:noFill/>
                  <a:miter lim="800000"/>
                  <a:headEnd/>
                  <a:tailEnd/>
                </a:ln>
                <a:effectLst/>
              </p:spPr>
              <p:txBody>
                <a:bodyPr numCol="1">
                  <a:spAutoFit/>
                </a:bodyPr>
                <a:lstStyle/>
                <a:p>
                  <a:endParaRPr lang="en-US"/>
                </a:p>
              </p:txBody>
            </p:sp>
            <p:sp>
              <p:nvSpPr>
                <p:cNvPr id="154644" name="Rectangle 20"/>
                <p:cNvSpPr>
                  <a:spLocks noChangeArrowheads="1"/>
                </p:cNvSpPr>
                <p:nvPr/>
              </p:nvSpPr>
              <p:spPr>
                <a:xfrm>
                  <a:off x="2725" y="960"/>
                  <a:ext cx="1363" cy="925"/>
                </a:xfrm>
                <a:prstGeom prst="rect">
                  <a:avLst/>
                </a:prstGeom>
                <a:noFill/>
                <a:ln w="7">
                  <a:solidFill>
                    <a:srgbClr val="A0A0A0"/>
                  </a:solidFill>
                  <a:miter lim="800000"/>
                  <a:headEnd/>
                  <a:tailEnd/>
                </a:ln>
                <a:effectLst/>
              </p:spPr>
              <p:txBody>
                <a:bodyPr numCol="1"/>
                <a:lstStyle/>
                <a:p>
                  <a:endParaRPr lang="en-US"/>
                </a:p>
              </p:txBody>
            </p:sp>
          </p:grpSp>
        </p:grpSp>
        <p:sp>
          <p:nvSpPr>
            <p:cNvPr id="154647" name="Rectangle 23"/>
            <p:cNvSpPr>
              <a:spLocks noChangeArrowheads="1"/>
            </p:cNvSpPr>
            <p:nvPr/>
          </p:nvSpPr>
          <p:spPr>
            <a:xfrm>
              <a:off x="-2" y="612"/>
              <a:ext cx="4092" cy="1275"/>
            </a:xfrm>
            <a:prstGeom prst="rect">
              <a:avLst/>
            </a:prstGeom>
            <a:noFill/>
            <a:ln w="6350">
              <a:solidFill>
                <a:srgbClr val="A0A0A0"/>
              </a:solidFill>
              <a:miter lim="800000"/>
              <a:headEnd/>
              <a:tailEnd/>
            </a:ln>
            <a:effectLst/>
          </p:spPr>
          <p:txBody>
            <a:bodyPr numCol="1"/>
            <a:lstStyle/>
            <a:p>
              <a:endParaRPr lang="en-US"/>
            </a:p>
          </p:txBody>
        </p:sp>
      </p:grpSp>
      <p:sp>
        <p:nvSpPr>
          <p:cNvPr id="154649" name="Rectangle 25"/>
          <p:cNvSpPr>
            <a:spLocks noChangeArrowheads="1"/>
          </p:cNvSpPr>
          <p:nvPr/>
        </p:nvSpPr>
        <p:spPr>
          <a:xfrm>
            <a:off x="1905000" y="2590800"/>
            <a:ext cx="4343400" cy="3970318"/>
          </a:xfrm>
          <a:prstGeom prst="rect">
            <a:avLst/>
          </a:prstGeom>
          <a:noFill/>
          <a:ln w="9525">
            <a:noFill/>
            <a:miter lim="800000"/>
            <a:headEnd/>
            <a:tailEnd/>
          </a:ln>
          <a:effectLst/>
        </p:spPr>
        <p:txBody>
          <a:bodyPr wrap="square" numCol="1">
            <a:spAutoFit/>
          </a:bodyPr>
          <a:lstStyle/>
          <a:p>
            <a:r>
              <a:rPr lang="en-US" sz="2800" b="1" dirty="0">
                <a:solidFill>
                  <a:srgbClr val="002060"/>
                </a:solidFill>
                <a:latin typeface="Arial Narrow" pitchFamily="34" charset="0"/>
              </a:rPr>
              <a:t>Article XI, Section 3: committee must register with the Secretary of State, committee collects signatures equal to 8% of  votes cast in most recent presidential election from at least ½ of the congressional districts in the state.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a:xfrm>
            <a:off x="-1981200" y="0"/>
            <a:ext cx="12496800" cy="7315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numCol="1"/>
          <a:lstStyle/>
          <a:p>
            <a:pPr algn="ctr"/>
            <a:r>
              <a:rPr lang="en-US"/>
              <a:t>DIRECTIONS</a:t>
            </a:r>
          </a:p>
        </p:txBody>
      </p:sp>
      <p:sp>
        <p:nvSpPr>
          <p:cNvPr id="155651" name="Rectangle 3" descr="Rectangle: Click to edit Master text styles Second level Third level Fourth level Fifth level"/>
          <p:cNvSpPr>
            <a:spLocks noGrp="1" noChangeArrowheads="1"/>
          </p:cNvSpPr>
          <p:nvPr>
            <p:ph type="body" idx="1"/>
          </p:nvPr>
        </p:nvSpPr>
        <p:spPr>
          <a:xfrm>
            <a:off x="762000" y="1600200"/>
            <a:ext cx="7696200" cy="4419600"/>
          </a:xfrm>
        </p:spPr>
        <p:txBody>
          <a:bodyPr numCol="1"/>
          <a:lstStyle/>
          <a:p>
            <a:r>
              <a:rPr lang="en-US" sz="4000" dirty="0"/>
              <a:t>Complete the next 4 methods on the worksheet.  Don’t forget to draw an illustration that symbolizes each method.  </a:t>
            </a:r>
            <a:r>
              <a:rPr lang="en-US"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a:spLocks noChangeArrowheads="1"/>
          </p:cNvSpPr>
          <p:nvPr/>
        </p:nvSpPr>
        <p:spPr>
          <a:xfrm>
            <a:off x="228600" y="1066800"/>
            <a:ext cx="7772400" cy="5638800"/>
          </a:xfrm>
          <a:prstGeom prst="wedgeRoundRectCallout">
            <a:avLst>
              <a:gd name="adj1" fmla="val 62440"/>
              <a:gd name="adj2" fmla="val -6620"/>
              <a:gd name="adj3" fmla="val 16667"/>
            </a:avLst>
          </a:prstGeom>
          <a:solidFill>
            <a:srgbClr val="ABD958"/>
          </a:solidFill>
          <a:ln w="40000" algn="ctr">
            <a:solidFill>
              <a:srgbClr val="445583"/>
            </a:solidFill>
            <a:miter lim="800000"/>
            <a:headEnd/>
            <a:tailEnd/>
          </a:ln>
        </p:spPr>
        <p:txBody>
          <a:bodyPr numCol="1" anchor="ctr"/>
          <a:lstStyle/>
          <a:p>
            <a:pPr algn="ctr"/>
            <a:r>
              <a:rPr lang="en-US" sz="3200" dirty="0">
                <a:solidFill>
                  <a:srgbClr val="002060"/>
                </a:solidFill>
                <a:latin typeface="Berlin Sans FB Demi" pitchFamily="34" charset="0"/>
              </a:rPr>
              <a:t>Florida voters may call a constitutional convention by collecting a number equal to 15% of those voting for president in the last presidential election in Florida.  At the next general election, provided that it takes place at least 90 days later, Florida voters must approve, with a majority, “Shall a constitutional convention be held?" in order to proceed with a constitutional convention. </a:t>
            </a:r>
          </a:p>
        </p:txBody>
      </p:sp>
      <p:sp>
        <p:nvSpPr>
          <p:cNvPr id="140292" name="TextBox 5"/>
          <p:cNvSpPr txBox="1">
            <a:spLocks noChangeArrowheads="1"/>
          </p:cNvSpPr>
          <p:nvPr/>
        </p:nvSpPr>
        <p:spPr>
          <a:xfrm>
            <a:off x="152400" y="249238"/>
            <a:ext cx="8229600" cy="701675"/>
          </a:xfrm>
          <a:prstGeom prst="rect">
            <a:avLst/>
          </a:prstGeom>
          <a:noFill/>
          <a:ln w="9525">
            <a:noFill/>
            <a:miter lim="800000"/>
            <a:headEnd/>
            <a:tailEnd/>
          </a:ln>
        </p:spPr>
        <p:txBody>
          <a:bodyPr numCol="1">
            <a:spAutoFit/>
          </a:bodyPr>
          <a:lstStyle/>
          <a:p>
            <a:pPr algn="ctr"/>
            <a:r>
              <a:rPr lang="en-US" sz="3600" b="1">
                <a:latin typeface="Berlin Sans FB Demi" pitchFamily="34" charset="0"/>
              </a:rPr>
              <a:t>CONSTITUTIONAL</a:t>
            </a:r>
            <a:r>
              <a:rPr lang="en-US" sz="4000" b="1">
                <a:latin typeface="Berlin Sans FB Demi" pitchFamily="34" charset="0"/>
              </a:rPr>
              <a:t> </a:t>
            </a:r>
            <a:r>
              <a:rPr lang="en-US" sz="3600" b="1">
                <a:latin typeface="Berlin Sans FB Demi" pitchFamily="34" charset="0"/>
              </a:rPr>
              <a:t>CONVENTION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a:spLocks noChangeArrowheads="1"/>
          </p:cNvSpPr>
          <p:nvPr/>
        </p:nvSpPr>
        <p:spPr>
          <a:xfrm>
            <a:off x="152400" y="1066800"/>
            <a:ext cx="8991600" cy="5638800"/>
          </a:xfrm>
          <a:prstGeom prst="wedgeRoundRectCallout">
            <a:avLst>
              <a:gd name="adj1" fmla="val 62083"/>
              <a:gd name="adj2" fmla="val -8620"/>
              <a:gd name="adj3" fmla="val 16667"/>
            </a:avLst>
          </a:prstGeom>
          <a:solidFill>
            <a:srgbClr val="ABD958"/>
          </a:solidFill>
          <a:ln w="40000" algn="ctr">
            <a:solidFill>
              <a:srgbClr val="445583"/>
            </a:solidFill>
            <a:miter lim="800000"/>
            <a:headEnd/>
            <a:tailEnd/>
          </a:ln>
        </p:spPr>
        <p:txBody>
          <a:bodyPr numCol="1" anchor="ctr"/>
          <a:lstStyle/>
          <a:p>
            <a:pPr marL="342900" indent="-342900"/>
            <a:r>
              <a:rPr lang="en-US" sz="2800" dirty="0">
                <a:solidFill>
                  <a:srgbClr val="002060"/>
                </a:solidFill>
                <a:latin typeface="Times New Roman" pitchFamily="18" charset="0"/>
              </a:rPr>
              <a:t>Composed of 37 members, this commission meets every</a:t>
            </a:r>
          </a:p>
          <a:p>
            <a:pPr marL="342900" indent="-342900"/>
            <a:r>
              <a:rPr lang="en-US" sz="2800" dirty="0">
                <a:solidFill>
                  <a:srgbClr val="002060"/>
                </a:solidFill>
                <a:latin typeface="Times New Roman" pitchFamily="18" charset="0"/>
              </a:rPr>
              <a:t>20 years to examine the state constitution and propose</a:t>
            </a:r>
          </a:p>
          <a:p>
            <a:pPr marL="342900" indent="-342900"/>
            <a:r>
              <a:rPr lang="en-US" sz="2800" dirty="0">
                <a:solidFill>
                  <a:srgbClr val="002060"/>
                </a:solidFill>
                <a:latin typeface="Times New Roman" pitchFamily="18" charset="0"/>
              </a:rPr>
              <a:t>the amendments deemed necessary.  The commission</a:t>
            </a:r>
          </a:p>
          <a:p>
            <a:pPr marL="342900" indent="-342900"/>
            <a:r>
              <a:rPr lang="en-US" sz="2800" dirty="0">
                <a:solidFill>
                  <a:srgbClr val="002060"/>
                </a:solidFill>
                <a:latin typeface="Times New Roman" pitchFamily="18" charset="0"/>
              </a:rPr>
              <a:t>last met in 1997-1998 and will next meet in 2017.</a:t>
            </a:r>
          </a:p>
          <a:p>
            <a:pPr marL="342900" indent="-342900"/>
            <a:r>
              <a:rPr lang="en-US" sz="2800" dirty="0">
                <a:solidFill>
                  <a:srgbClr val="002060"/>
                </a:solidFill>
                <a:latin typeface="Times New Roman" pitchFamily="18" charset="0"/>
              </a:rPr>
              <a:t>Members of the Constitutional Revision Commission include:</a:t>
            </a:r>
            <a:endParaRPr lang="en-US" sz="2800" dirty="0">
              <a:solidFill>
                <a:srgbClr val="002060"/>
              </a:solidFill>
              <a:latin typeface="Cambria" pitchFamily="18" charset="0"/>
            </a:endParaRPr>
          </a:p>
          <a:p>
            <a:pPr marL="342900" indent="-342900">
              <a:buFontTx/>
              <a:buAutoNum type="arabicPeriod"/>
            </a:pPr>
            <a:r>
              <a:rPr lang="en-US" sz="2800" dirty="0">
                <a:solidFill>
                  <a:srgbClr val="002060"/>
                </a:solidFill>
                <a:latin typeface="Times New Roman" pitchFamily="18" charset="0"/>
              </a:rPr>
              <a:t>The Attorney General</a:t>
            </a:r>
            <a:endParaRPr lang="en-US" sz="2800" dirty="0">
              <a:solidFill>
                <a:srgbClr val="002060"/>
              </a:solidFill>
              <a:latin typeface="Cambria" pitchFamily="18" charset="0"/>
            </a:endParaRPr>
          </a:p>
          <a:p>
            <a:pPr marL="342900" indent="-342900"/>
            <a:r>
              <a:rPr lang="en-US" sz="2800" dirty="0">
                <a:solidFill>
                  <a:srgbClr val="002060"/>
                </a:solidFill>
                <a:latin typeface="Times New Roman" pitchFamily="18" charset="0"/>
              </a:rPr>
              <a:t>2.  15 members chosen by the Governor</a:t>
            </a:r>
            <a:endParaRPr lang="en-US" sz="2800" dirty="0">
              <a:solidFill>
                <a:srgbClr val="002060"/>
              </a:solidFill>
              <a:latin typeface="Cambria" pitchFamily="18" charset="0"/>
            </a:endParaRPr>
          </a:p>
          <a:p>
            <a:pPr marL="342900" indent="-342900"/>
            <a:r>
              <a:rPr lang="en-US" sz="2800" dirty="0">
                <a:solidFill>
                  <a:srgbClr val="002060"/>
                </a:solidFill>
                <a:latin typeface="Times New Roman" pitchFamily="18" charset="0"/>
              </a:rPr>
              <a:t>3.  9 members chosen by the Speaker of the House</a:t>
            </a:r>
            <a:endParaRPr lang="en-US" sz="2800" dirty="0">
              <a:solidFill>
                <a:srgbClr val="002060"/>
              </a:solidFill>
              <a:latin typeface="Cambria" pitchFamily="18" charset="0"/>
            </a:endParaRPr>
          </a:p>
          <a:p>
            <a:pPr marL="342900" indent="-342900"/>
            <a:r>
              <a:rPr lang="en-US" sz="2800" dirty="0">
                <a:solidFill>
                  <a:srgbClr val="002060"/>
                </a:solidFill>
                <a:latin typeface="Times New Roman" pitchFamily="18" charset="0"/>
              </a:rPr>
              <a:t>4.  9 members chosen by the Senate President</a:t>
            </a:r>
            <a:endParaRPr lang="en-US" sz="2800" dirty="0">
              <a:solidFill>
                <a:srgbClr val="002060"/>
              </a:solidFill>
              <a:latin typeface="Cambria" pitchFamily="18" charset="0"/>
            </a:endParaRPr>
          </a:p>
          <a:p>
            <a:pPr marL="342900" indent="-342900"/>
            <a:r>
              <a:rPr lang="en-US" sz="2800" dirty="0">
                <a:solidFill>
                  <a:srgbClr val="002060"/>
                </a:solidFill>
                <a:latin typeface="Times New Roman" pitchFamily="18" charset="0"/>
              </a:rPr>
              <a:t>5.  3 members chosen by the Chief Justice of the Florida Supreme Court </a:t>
            </a:r>
          </a:p>
        </p:txBody>
      </p:sp>
      <p:sp>
        <p:nvSpPr>
          <p:cNvPr id="148484" name="TextBox 5"/>
          <p:cNvSpPr txBox="1">
            <a:spLocks noChangeArrowheads="1"/>
          </p:cNvSpPr>
          <p:nvPr/>
        </p:nvSpPr>
        <p:spPr>
          <a:xfrm>
            <a:off x="0" y="228600"/>
            <a:ext cx="8229600" cy="641350"/>
          </a:xfrm>
          <a:prstGeom prst="rect">
            <a:avLst/>
          </a:prstGeom>
          <a:noFill/>
          <a:ln w="9525">
            <a:noFill/>
            <a:miter lim="800000"/>
            <a:headEnd/>
            <a:tailEnd/>
          </a:ln>
        </p:spPr>
        <p:txBody>
          <a:bodyPr numCol="1">
            <a:spAutoFit/>
          </a:bodyPr>
          <a:lstStyle/>
          <a:p>
            <a:pPr algn="ctr"/>
            <a:r>
              <a:rPr lang="en-US" sz="3600" b="1">
                <a:latin typeface="Berlin Sans FB Demi" pitchFamily="34" charset="0"/>
              </a:rPr>
              <a:t>Constitutional Revision Commission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a:spLocks noChangeArrowheads="1"/>
          </p:cNvSpPr>
          <p:nvPr/>
        </p:nvSpPr>
        <p:spPr>
          <a:xfrm>
            <a:off x="0" y="1066800"/>
            <a:ext cx="8534400" cy="5791200"/>
          </a:xfrm>
          <a:prstGeom prst="wedgeRoundRectCallout">
            <a:avLst>
              <a:gd name="adj1" fmla="val 62440"/>
              <a:gd name="adj2" fmla="val -3630"/>
              <a:gd name="adj3" fmla="val 16667"/>
            </a:avLst>
          </a:prstGeom>
          <a:solidFill>
            <a:srgbClr val="ABD958"/>
          </a:solidFill>
          <a:ln w="40000" algn="ctr">
            <a:solidFill>
              <a:srgbClr val="445583"/>
            </a:solidFill>
            <a:miter lim="800000"/>
            <a:headEnd/>
            <a:tailEnd/>
          </a:ln>
        </p:spPr>
        <p:txBody>
          <a:bodyPr numCol="1" anchor="ctr"/>
          <a:lstStyle/>
          <a:p>
            <a:pPr algn="ctr"/>
            <a:r>
              <a:rPr lang="en-US" sz="3600" dirty="0">
                <a:solidFill>
                  <a:srgbClr val="002060"/>
                </a:solidFill>
                <a:latin typeface="Berlin Sans FB Demi" pitchFamily="34" charset="0"/>
              </a:rPr>
              <a:t>The </a:t>
            </a:r>
            <a:r>
              <a:rPr lang="en-US" sz="3200" dirty="0">
                <a:solidFill>
                  <a:srgbClr val="002060"/>
                </a:solidFill>
                <a:latin typeface="Berlin Sans FB Demi" pitchFamily="34" charset="0"/>
              </a:rPr>
              <a:t>Florida</a:t>
            </a:r>
            <a:r>
              <a:rPr lang="en-US" sz="3600" dirty="0">
                <a:solidFill>
                  <a:srgbClr val="002060"/>
                </a:solidFill>
                <a:latin typeface="Berlin Sans FB Demi" pitchFamily="34" charset="0"/>
              </a:rPr>
              <a:t> Legislature can pass a joint resolution supported by three-fifths  (60%) of the membership of each house of the legislature.  The proposed amendment will appear on the next general election ballot provided that the next general election is at least 90 days later. </a:t>
            </a:r>
          </a:p>
        </p:txBody>
      </p:sp>
      <p:sp>
        <p:nvSpPr>
          <p:cNvPr id="150532" name="TextBox 5"/>
          <p:cNvSpPr txBox="1">
            <a:spLocks noChangeArrowheads="1"/>
          </p:cNvSpPr>
          <p:nvPr/>
        </p:nvSpPr>
        <p:spPr>
          <a:xfrm>
            <a:off x="152400" y="249238"/>
            <a:ext cx="8229600" cy="641350"/>
          </a:xfrm>
          <a:prstGeom prst="rect">
            <a:avLst/>
          </a:prstGeom>
          <a:noFill/>
          <a:ln w="9525">
            <a:noFill/>
            <a:miter lim="800000"/>
            <a:headEnd/>
            <a:tailEnd/>
          </a:ln>
        </p:spPr>
        <p:txBody>
          <a:bodyPr numCol="1">
            <a:spAutoFit/>
          </a:bodyPr>
          <a:lstStyle/>
          <a:p>
            <a:pPr algn="ctr"/>
            <a:r>
              <a:rPr lang="en-US" sz="3600" b="1">
                <a:latin typeface="Berlin Sans FB Demi" pitchFamily="34" charset="0"/>
              </a:rPr>
              <a:t>Legislative Joint Resolution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2" descr="C:\Documents and Settings\flrea\Local Settings\Temporary Internet Files\Content.IE5\6QWJWNTB\MP900404890[1].jpg">
            <a:hlinkClick r:id="" action="ppaction://noaction"/>
          </p:cNvPr>
          <p:cNvPicPr>
            <a:picLocks noChangeAspect="1" noChangeArrowheads="1"/>
          </p:cNvPicPr>
          <p:nvPr/>
        </p:nvPicPr>
        <p:blipFill>
          <a:blip r:embed="rId3" cstate="print"/>
          <a:srcRect l="20952" t="9872" r="27840" b="13039"/>
          <a:stretch>
            <a:fillRect/>
          </a:stretch>
        </p:blipFill>
        <p:spPr>
          <a:xfrm rot="171982">
            <a:off x="5715000" y="4343400"/>
            <a:ext cx="3429000" cy="2662238"/>
          </a:xfrm>
          <a:prstGeom prst="rect">
            <a:avLst/>
          </a:prstGeom>
          <a:noFill/>
          <a:ln w="9525">
            <a:noFill/>
            <a:miter lim="800000"/>
            <a:headEnd/>
            <a:tailEnd/>
          </a:ln>
        </p:spPr>
      </p:pic>
      <p:sp>
        <p:nvSpPr>
          <p:cNvPr id="4" name="Rounded Rectangular Callout 3"/>
          <p:cNvSpPr>
            <a:spLocks noChangeArrowheads="1"/>
          </p:cNvSpPr>
          <p:nvPr/>
        </p:nvSpPr>
        <p:spPr>
          <a:xfrm>
            <a:off x="0" y="762000"/>
            <a:ext cx="9144000" cy="6096000"/>
          </a:xfrm>
          <a:prstGeom prst="wedgeRoundRectCallout">
            <a:avLst>
              <a:gd name="adj1" fmla="val 62440"/>
              <a:gd name="adj2" fmla="val -9856"/>
              <a:gd name="adj3" fmla="val 16667"/>
            </a:avLst>
          </a:prstGeom>
          <a:solidFill>
            <a:srgbClr val="ABD958"/>
          </a:solidFill>
          <a:ln w="40000" algn="ctr">
            <a:solidFill>
              <a:srgbClr val="445583"/>
            </a:solidFill>
            <a:miter lim="800000"/>
            <a:headEnd/>
            <a:tailEnd/>
          </a:ln>
        </p:spPr>
        <p:txBody>
          <a:bodyPr numCol="1" anchor="ctr"/>
          <a:lstStyle/>
          <a:p>
            <a:pPr algn="ctr"/>
            <a:r>
              <a:rPr lang="en-US" b="1" dirty="0">
                <a:solidFill>
                  <a:srgbClr val="002060"/>
                </a:solidFill>
                <a:latin typeface="Times New Roman" pitchFamily="18" charset="0"/>
              </a:rPr>
              <a:t>This is a 22-member Commission that last met in 2007 and will meet every 20</a:t>
            </a:r>
            <a:r>
              <a:rPr lang="en-US" b="1" baseline="30000" dirty="0">
                <a:solidFill>
                  <a:srgbClr val="002060"/>
                </a:solidFill>
                <a:latin typeface="Times New Roman" pitchFamily="18" charset="0"/>
              </a:rPr>
              <a:t>th</a:t>
            </a:r>
            <a:r>
              <a:rPr lang="en-US" b="1" dirty="0">
                <a:solidFill>
                  <a:srgbClr val="002060"/>
                </a:solidFill>
                <a:latin typeface="Times New Roman" pitchFamily="18" charset="0"/>
              </a:rPr>
              <a:t> year thereafter.</a:t>
            </a:r>
            <a:endParaRPr lang="en-US" b="1" dirty="0">
              <a:solidFill>
                <a:srgbClr val="002060"/>
              </a:solidFill>
              <a:latin typeface="Cambria" pitchFamily="18" charset="0"/>
            </a:endParaRPr>
          </a:p>
          <a:p>
            <a:pPr algn="ctr"/>
            <a:r>
              <a:rPr lang="en-US" b="1" dirty="0">
                <a:solidFill>
                  <a:srgbClr val="002060"/>
                </a:solidFill>
                <a:latin typeface="Berlin Sans FB Demi"/>
              </a:rPr>
              <a:t> </a:t>
            </a:r>
            <a:r>
              <a:rPr lang="en-US" b="1" dirty="0">
                <a:solidFill>
                  <a:srgbClr val="002060"/>
                </a:solidFill>
                <a:latin typeface="Times New Roman" pitchFamily="18" charset="0"/>
              </a:rPr>
              <a:t>Members of the Taxation and Budget Reform Commission include:</a:t>
            </a:r>
            <a:endParaRPr lang="en-US" b="1" dirty="0">
              <a:solidFill>
                <a:srgbClr val="002060"/>
              </a:solidFill>
              <a:latin typeface="Cambria" pitchFamily="18" charset="0"/>
            </a:endParaRPr>
          </a:p>
          <a:p>
            <a:pPr algn="ctr"/>
            <a:r>
              <a:rPr lang="en-US" b="1" dirty="0">
                <a:solidFill>
                  <a:srgbClr val="002060"/>
                </a:solidFill>
                <a:latin typeface="Berlin Sans FB Demi"/>
              </a:rPr>
              <a:t> </a:t>
            </a:r>
            <a:r>
              <a:rPr lang="en-US" b="1" dirty="0">
                <a:solidFill>
                  <a:srgbClr val="002060"/>
                </a:solidFill>
                <a:latin typeface="Times New Roman" pitchFamily="18" charset="0"/>
              </a:rPr>
              <a:t>1.  11 members chosen by the Governor</a:t>
            </a:r>
            <a:endParaRPr lang="en-US" b="1" dirty="0">
              <a:solidFill>
                <a:srgbClr val="002060"/>
              </a:solidFill>
              <a:latin typeface="Cambria" pitchFamily="18" charset="0"/>
            </a:endParaRPr>
          </a:p>
          <a:p>
            <a:pPr algn="ctr"/>
            <a:r>
              <a:rPr lang="en-US" b="1" dirty="0">
                <a:solidFill>
                  <a:srgbClr val="002060"/>
                </a:solidFill>
                <a:latin typeface="Times New Roman" pitchFamily="18" charset="0"/>
              </a:rPr>
              <a:t>2.  7 members chosen by the Speaker of the House</a:t>
            </a:r>
            <a:endParaRPr lang="en-US" b="1" dirty="0">
              <a:solidFill>
                <a:srgbClr val="002060"/>
              </a:solidFill>
              <a:latin typeface="Cambria" pitchFamily="18" charset="0"/>
            </a:endParaRPr>
          </a:p>
          <a:p>
            <a:pPr algn="ctr"/>
            <a:r>
              <a:rPr lang="en-US" b="1" dirty="0">
                <a:solidFill>
                  <a:srgbClr val="002060"/>
                </a:solidFill>
                <a:latin typeface="Times New Roman" pitchFamily="18" charset="0"/>
              </a:rPr>
              <a:t>3.  7 members chosen by the Senate President</a:t>
            </a:r>
            <a:endParaRPr lang="en-US" b="1" dirty="0">
              <a:solidFill>
                <a:srgbClr val="002060"/>
              </a:solidFill>
              <a:latin typeface="Cambria" pitchFamily="18" charset="0"/>
            </a:endParaRPr>
          </a:p>
          <a:p>
            <a:pPr algn="ctr"/>
            <a:r>
              <a:rPr lang="en-US" b="1" dirty="0">
                <a:solidFill>
                  <a:srgbClr val="002060"/>
                </a:solidFill>
                <a:latin typeface="Berlin Sans FB Demi"/>
              </a:rPr>
              <a:t> </a:t>
            </a:r>
            <a:r>
              <a:rPr lang="en-US" b="1" dirty="0">
                <a:solidFill>
                  <a:srgbClr val="002060"/>
                </a:solidFill>
                <a:latin typeface="Times New Roman" pitchFamily="18" charset="0"/>
              </a:rPr>
              <a:t>(Note:  No voting member of the Taxation and Budget Reform Commission may be a member of the state legislature at the time of appointment)</a:t>
            </a:r>
            <a:endParaRPr lang="en-US" b="1" dirty="0">
              <a:solidFill>
                <a:srgbClr val="002060"/>
              </a:solidFill>
              <a:latin typeface="Cambria" pitchFamily="18" charset="0"/>
            </a:endParaRPr>
          </a:p>
          <a:p>
            <a:pPr algn="ctr"/>
            <a:r>
              <a:rPr lang="en-US" dirty="0">
                <a:solidFill>
                  <a:srgbClr val="002060"/>
                </a:solidFill>
                <a:latin typeface="Berlin Sans FB Demi"/>
              </a:rPr>
              <a:t> </a:t>
            </a:r>
            <a:r>
              <a:rPr lang="en-US" dirty="0">
                <a:solidFill>
                  <a:srgbClr val="002060"/>
                </a:solidFill>
                <a:latin typeface="Berlin Sans FB Demi" pitchFamily="34" charset="0"/>
              </a:rPr>
              <a:t>4.  4 non-voting ex officio members who are members of the legislature at the time of appointment two of which are chosen by the Speaker of the House and two of which are chosen by the Senate President.  One of the Speaker’s and one of the Senate President’s selections must be a member of the minority party in their chamber. </a:t>
            </a:r>
          </a:p>
        </p:txBody>
      </p:sp>
      <p:sp>
        <p:nvSpPr>
          <p:cNvPr id="152580" name="TextBox 5"/>
          <p:cNvSpPr txBox="1">
            <a:spLocks noChangeArrowheads="1"/>
          </p:cNvSpPr>
          <p:nvPr/>
        </p:nvSpPr>
        <p:spPr>
          <a:xfrm>
            <a:off x="152400" y="152400"/>
            <a:ext cx="8458200" cy="579438"/>
          </a:xfrm>
          <a:prstGeom prst="rect">
            <a:avLst/>
          </a:prstGeom>
          <a:noFill/>
          <a:ln w="9525">
            <a:noFill/>
            <a:miter lim="800000"/>
            <a:headEnd/>
            <a:tailEnd/>
          </a:ln>
        </p:spPr>
        <p:txBody>
          <a:bodyPr numCol="1">
            <a:spAutoFit/>
          </a:bodyPr>
          <a:lstStyle/>
          <a:p>
            <a:pPr algn="ctr"/>
            <a:r>
              <a:rPr lang="en-US" sz="3000" b="1" dirty="0">
                <a:latin typeface="Berlin Sans FB Demi" pitchFamily="34" charset="0"/>
              </a:rPr>
              <a:t>Taxation and Budget Reform Commission</a:t>
            </a:r>
            <a:r>
              <a:rPr lang="en-US" sz="3200" b="1" dirty="0">
                <a:latin typeface="Berlin Sans FB Demi" pitchFamily="34" charset="0"/>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075" y="2152650"/>
            <a:ext cx="7923213" cy="1508125"/>
          </a:xfrm>
          <a:prstGeom prst="rect">
            <a:avLst/>
          </a:prstGeom>
          <a:solidFill>
            <a:schemeClr val="tx2">
              <a:lumMod val="75000"/>
            </a:schemeClr>
          </a:solidFill>
        </p:spPr>
        <p:txBody>
          <a:bodyPr numCol="1">
            <a:spAutoFit/>
          </a:bodyPr>
          <a:lstStyle/>
          <a:p>
            <a:pPr algn="ctr">
              <a:spcBef>
                <a:spcPts val="0"/>
              </a:spcBef>
              <a:spcAft>
                <a:spcPts val="0"/>
              </a:spcAft>
              <a:defRPr/>
            </a:pPr>
            <a:r>
              <a:rPr lang="en-US" sz="3200" dirty="0">
                <a:solidFill>
                  <a:schemeClr val="accent5">
                    <a:lumMod val="40000"/>
                    <a:lumOff val="60000"/>
                  </a:schemeClr>
                </a:solidFill>
                <a:latin typeface="Kristen ITC" pitchFamily="66" charset="0"/>
                <a:cs typeface="+mn-cs"/>
              </a:rPr>
              <a:t>Florida Constitution</a:t>
            </a:r>
          </a:p>
          <a:p>
            <a:pPr algn="ctr">
              <a:spcBef>
                <a:spcPts val="0"/>
              </a:spcBef>
              <a:spcAft>
                <a:spcPts val="0"/>
              </a:spcAft>
              <a:defRPr/>
            </a:pPr>
            <a:r>
              <a:rPr lang="en-US" sz="2000" dirty="0">
                <a:solidFill>
                  <a:schemeClr val="bg1"/>
                </a:solidFill>
                <a:latin typeface="+mj-lt"/>
                <a:cs typeface="+mn-cs"/>
              </a:rPr>
              <a:t>The Florida Constitution sets up the government of Florida and defines the rights of Florida’s citizens. The Florida Constitution is placed above state laws. </a:t>
            </a:r>
          </a:p>
        </p:txBody>
      </p:sp>
      <p:sp>
        <p:nvSpPr>
          <p:cNvPr id="7" name="TextBox 6"/>
          <p:cNvSpPr txBox="1">
            <a:spLocks noChangeArrowheads="1"/>
          </p:cNvSpPr>
          <p:nvPr/>
        </p:nvSpPr>
        <p:spPr>
          <a:xfrm>
            <a:off x="207963" y="5486400"/>
            <a:ext cx="7943850" cy="1230313"/>
          </a:xfrm>
          <a:prstGeom prst="rect">
            <a:avLst/>
          </a:prstGeom>
          <a:solidFill>
            <a:schemeClr val="accent2"/>
          </a:solidFill>
          <a:ln w="9525">
            <a:noFill/>
            <a:miter lim="800000"/>
            <a:headEnd/>
            <a:tailEnd/>
          </a:ln>
        </p:spPr>
        <p:txBody>
          <a:bodyPr numCol="1">
            <a:spAutoFit/>
          </a:bodyPr>
          <a:lstStyle/>
          <a:p>
            <a:pPr algn="ctr"/>
            <a:r>
              <a:rPr lang="en-US" sz="2800">
                <a:solidFill>
                  <a:schemeClr val="bg1"/>
                </a:solidFill>
                <a:latin typeface="Goudy Stout" pitchFamily="18" charset="0"/>
              </a:rPr>
              <a:t>School rules</a:t>
            </a:r>
          </a:p>
          <a:p>
            <a:pPr algn="ctr"/>
            <a:r>
              <a:rPr lang="en-US" sz="1800">
                <a:solidFill>
                  <a:schemeClr val="bg1"/>
                </a:solidFill>
                <a:latin typeface="Trebuchet MS" pitchFamily="34" charset="0"/>
              </a:rPr>
              <a:t>School rules are a kind of law. They are the lowest level because they impact you on a super local level. </a:t>
            </a:r>
            <a:r>
              <a:rPr lang="en-US" sz="2800">
                <a:solidFill>
                  <a:schemeClr val="bg1"/>
                </a:solidFill>
                <a:latin typeface="Goudy Stout" pitchFamily="18" charset="0"/>
              </a:rPr>
              <a:t> </a:t>
            </a:r>
          </a:p>
        </p:txBody>
      </p:sp>
      <p:sp>
        <p:nvSpPr>
          <p:cNvPr id="13" name="TextBox 12"/>
          <p:cNvSpPr txBox="1"/>
          <p:nvPr/>
        </p:nvSpPr>
        <p:spPr>
          <a:xfrm>
            <a:off x="219075" y="4919663"/>
            <a:ext cx="7943850" cy="1200150"/>
          </a:xfrm>
          <a:prstGeom prst="rect">
            <a:avLst/>
          </a:prstGeom>
          <a:solidFill>
            <a:schemeClr val="tx2">
              <a:lumMod val="60000"/>
              <a:lumOff val="40000"/>
            </a:schemeClr>
          </a:solidFill>
          <a:ln>
            <a:noFill/>
          </a:ln>
        </p:spPr>
        <p:txBody>
          <a:bodyPr numCol="1">
            <a:spAutoFit/>
          </a:bodyPr>
          <a:lstStyle/>
          <a:p>
            <a:pPr algn="ctr">
              <a:spcBef>
                <a:spcPts val="0"/>
              </a:spcBef>
              <a:spcAft>
                <a:spcPts val="0"/>
              </a:spcAft>
              <a:defRPr/>
            </a:pPr>
            <a:r>
              <a:rPr lang="en-US" sz="3200" dirty="0">
                <a:solidFill>
                  <a:schemeClr val="accent5">
                    <a:lumMod val="60000"/>
                    <a:lumOff val="40000"/>
                  </a:schemeClr>
                </a:solidFill>
                <a:latin typeface="Berlin Sans FB Demi" pitchFamily="34" charset="0"/>
                <a:cs typeface="+mn-cs"/>
              </a:rPr>
              <a:t>Local ordinances</a:t>
            </a:r>
          </a:p>
          <a:p>
            <a:pPr algn="ctr">
              <a:spcBef>
                <a:spcPts val="0"/>
              </a:spcBef>
              <a:spcAft>
                <a:spcPts val="0"/>
              </a:spcAft>
              <a:defRPr/>
            </a:pPr>
            <a:r>
              <a:rPr lang="en-US" sz="2000" dirty="0">
                <a:solidFill>
                  <a:schemeClr val="bg1"/>
                </a:solidFill>
                <a:latin typeface="+mn-lt"/>
                <a:cs typeface="+mn-cs"/>
              </a:rPr>
              <a:t>Local ordinances impact us on a local level. An example might be a noise ordinance after 10 p.m. </a:t>
            </a:r>
          </a:p>
        </p:txBody>
      </p:sp>
      <p:sp>
        <p:nvSpPr>
          <p:cNvPr id="5" name="TextBox 4"/>
          <p:cNvSpPr txBox="1"/>
          <p:nvPr/>
        </p:nvSpPr>
        <p:spPr>
          <a:xfrm>
            <a:off x="207963" y="3595688"/>
            <a:ext cx="7934325" cy="1323975"/>
          </a:xfrm>
          <a:prstGeom prst="rect">
            <a:avLst/>
          </a:prstGeom>
          <a:solidFill>
            <a:schemeClr val="accent3"/>
          </a:solidFill>
        </p:spPr>
        <p:txBody>
          <a:bodyPr numCol="1">
            <a:spAutoFit/>
          </a:bodyPr>
          <a:lstStyle/>
          <a:p>
            <a:pPr algn="ctr">
              <a:spcBef>
                <a:spcPts val="0"/>
              </a:spcBef>
              <a:spcAft>
                <a:spcPts val="0"/>
              </a:spcAft>
              <a:defRPr/>
            </a:pPr>
            <a:r>
              <a:rPr lang="en-US" sz="4000" b="1" dirty="0">
                <a:latin typeface="Agency FB" pitchFamily="34" charset="0"/>
                <a:cs typeface="+mn-cs"/>
              </a:rPr>
              <a:t>State law</a:t>
            </a:r>
          </a:p>
          <a:p>
            <a:pPr algn="ctr">
              <a:spcBef>
                <a:spcPts val="0"/>
              </a:spcBef>
              <a:spcAft>
                <a:spcPts val="0"/>
              </a:spcAft>
              <a:defRPr/>
            </a:pPr>
            <a:r>
              <a:rPr lang="en-US" sz="2000" dirty="0">
                <a:solidFill>
                  <a:schemeClr val="bg1"/>
                </a:solidFill>
                <a:latin typeface="+mj-lt"/>
                <a:cs typeface="+mn-cs"/>
              </a:rPr>
              <a:t>State laws are the next layer. These impact all individuals living within the state.</a:t>
            </a:r>
            <a:r>
              <a:rPr lang="en-US" sz="2000" b="1" dirty="0">
                <a:latin typeface="Agency FB" pitchFamily="34" charset="0"/>
                <a:cs typeface="+mn-cs"/>
              </a:rPr>
              <a:t> </a:t>
            </a:r>
          </a:p>
        </p:txBody>
      </p:sp>
      <p:sp>
        <p:nvSpPr>
          <p:cNvPr id="2" name="Title 1"/>
          <p:cNvSpPr>
            <a:spLocks noGrp="1"/>
          </p:cNvSpPr>
          <p:nvPr>
            <p:ph type="title" idx="2147483647"/>
          </p:nvPr>
        </p:nvSpPr>
        <p:spPr>
          <a:xfrm>
            <a:off x="552450" y="0"/>
            <a:ext cx="7239000" cy="1143000"/>
          </a:xfrm>
          <a:noFill/>
          <a:ln/>
        </p:spPr>
        <p:txBody>
          <a:bodyPr lIns="45720" tIns="0" rIns="45720" bIns="0" numCol="1">
            <a:normAutofit/>
          </a:bodyPr>
          <a:lstStyle/>
          <a:p>
            <a:pPr>
              <a:spcAft>
                <a:spcPts val="0"/>
              </a:spcAft>
              <a:defRPr/>
            </a:pPr>
            <a:r>
              <a:rPr lang="en-US" sz="38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So, how do they stack?</a:t>
            </a:r>
          </a:p>
        </p:txBody>
      </p:sp>
      <p:sp>
        <p:nvSpPr>
          <p:cNvPr id="4" name="TextBox 3"/>
          <p:cNvSpPr txBox="1"/>
          <p:nvPr/>
        </p:nvSpPr>
        <p:spPr>
          <a:xfrm>
            <a:off x="1012825" y="5499100"/>
            <a:ext cx="6324600" cy="584200"/>
          </a:xfrm>
          <a:prstGeom prst="rect">
            <a:avLst/>
          </a:prstGeom>
          <a:solidFill>
            <a:schemeClr val="tx2">
              <a:lumMod val="60000"/>
              <a:lumOff val="40000"/>
            </a:schemeClr>
          </a:solidFill>
          <a:ln>
            <a:noFill/>
          </a:ln>
        </p:spPr>
        <p:txBody>
          <a:bodyPr numCol="1">
            <a:spAutoFit/>
          </a:bodyPr>
          <a:lstStyle/>
          <a:p>
            <a:pPr algn="ctr">
              <a:spcBef>
                <a:spcPts val="0"/>
              </a:spcBef>
              <a:spcAft>
                <a:spcPts val="0"/>
              </a:spcAft>
              <a:defRPr/>
            </a:pPr>
            <a:r>
              <a:rPr lang="en-US" sz="3200" dirty="0">
                <a:solidFill>
                  <a:schemeClr val="accent5">
                    <a:lumMod val="60000"/>
                    <a:lumOff val="40000"/>
                  </a:schemeClr>
                </a:solidFill>
                <a:latin typeface="Berlin Sans FB Demi" pitchFamily="34" charset="0"/>
                <a:cs typeface="+mn-cs"/>
              </a:rPr>
              <a:t>Local ordinances</a:t>
            </a:r>
          </a:p>
        </p:txBody>
      </p:sp>
      <p:sp>
        <p:nvSpPr>
          <p:cNvPr id="6" name="TextBox 5"/>
          <p:cNvSpPr txBox="1"/>
          <p:nvPr/>
        </p:nvSpPr>
        <p:spPr>
          <a:xfrm>
            <a:off x="201613" y="2398713"/>
            <a:ext cx="7905750" cy="1508125"/>
          </a:xfrm>
          <a:prstGeom prst="rect">
            <a:avLst/>
          </a:prstGeom>
          <a:solidFill>
            <a:srgbClr val="00B0F0"/>
          </a:solidFill>
        </p:spPr>
        <p:txBody>
          <a:bodyPr numCol="1">
            <a:spAutoFit/>
          </a:bodyPr>
          <a:lstStyle/>
          <a:p>
            <a:pPr algn="ctr">
              <a:spcBef>
                <a:spcPts val="0"/>
              </a:spcBef>
              <a:spcAft>
                <a:spcPts val="0"/>
              </a:spcAft>
              <a:defRPr/>
            </a:pPr>
            <a:r>
              <a:rPr lang="en-US" sz="3200" dirty="0">
                <a:latin typeface="Showcard Gothic" pitchFamily="82" charset="0"/>
                <a:cs typeface="+mn-cs"/>
              </a:rPr>
              <a:t>Federal law</a:t>
            </a:r>
          </a:p>
          <a:p>
            <a:pPr algn="ctr">
              <a:spcBef>
                <a:spcPts val="0"/>
              </a:spcBef>
              <a:spcAft>
                <a:spcPts val="0"/>
              </a:spcAft>
              <a:defRPr/>
            </a:pPr>
            <a:r>
              <a:rPr lang="en-US" sz="2000" dirty="0">
                <a:solidFill>
                  <a:schemeClr val="bg1"/>
                </a:solidFill>
                <a:latin typeface="+mj-lt"/>
                <a:cs typeface="+mn-cs"/>
              </a:rPr>
              <a:t>Federal law applies to all those who live in the United States. It is created by the United States Congress and can overrule pieces of a </a:t>
            </a:r>
            <a:r>
              <a:rPr lang="en-US" sz="2000" dirty="0">
                <a:solidFill>
                  <a:srgbClr val="002060"/>
                </a:solidFill>
                <a:latin typeface="+mj-lt"/>
                <a:cs typeface="+mn-cs"/>
              </a:rPr>
              <a:t>state’s Constitution. </a:t>
            </a:r>
            <a:endParaRPr lang="en-US" sz="3200" dirty="0">
              <a:solidFill>
                <a:srgbClr val="002060"/>
              </a:solidFill>
              <a:latin typeface="Showcard Gothic" pitchFamily="82" charset="0"/>
              <a:cs typeface="+mn-cs"/>
            </a:endParaRPr>
          </a:p>
        </p:txBody>
      </p:sp>
      <p:sp>
        <p:nvSpPr>
          <p:cNvPr id="9" name="TextBox 8"/>
          <p:cNvSpPr txBox="1"/>
          <p:nvPr/>
        </p:nvSpPr>
        <p:spPr>
          <a:xfrm>
            <a:off x="201613" y="1274763"/>
            <a:ext cx="7905750" cy="2247900"/>
          </a:xfrm>
          <a:prstGeom prst="rect">
            <a:avLst/>
          </a:prstGeom>
          <a:solidFill>
            <a:schemeClr val="accent3">
              <a:lumMod val="40000"/>
              <a:lumOff val="60000"/>
            </a:schemeClr>
          </a:solidFill>
        </p:spPr>
        <p:txBody>
          <a:bodyPr numCol="1">
            <a:spAutoFit/>
          </a:bodyPr>
          <a:lstStyle/>
          <a:p>
            <a:pPr algn="ctr">
              <a:spcBef>
                <a:spcPts val="0"/>
              </a:spcBef>
              <a:spcAft>
                <a:spcPts val="0"/>
              </a:spcAft>
              <a:defRPr/>
            </a:pPr>
            <a:r>
              <a:rPr lang="en-US" sz="4400" b="1" dirty="0">
                <a:latin typeface="Informal Roman" pitchFamily="66" charset="0"/>
                <a:cs typeface="+mn-cs"/>
              </a:rPr>
              <a:t>United States Constitution</a:t>
            </a:r>
          </a:p>
          <a:p>
            <a:pPr algn="ctr">
              <a:spcBef>
                <a:spcPts val="0"/>
              </a:spcBef>
              <a:spcAft>
                <a:spcPts val="0"/>
              </a:spcAft>
              <a:defRPr/>
            </a:pPr>
            <a:r>
              <a:rPr lang="en-US" dirty="0">
                <a:latin typeface="+mj-lt"/>
                <a:cs typeface="+mn-cs"/>
              </a:rPr>
              <a:t>The United States Constitution is the </a:t>
            </a:r>
            <a:r>
              <a:rPr lang="en-US" b="1" dirty="0">
                <a:latin typeface="+mj-lt"/>
                <a:cs typeface="+mn-cs"/>
              </a:rPr>
              <a:t>highest law </a:t>
            </a:r>
            <a:r>
              <a:rPr lang="en-US" dirty="0">
                <a:latin typeface="+mj-lt"/>
                <a:cs typeface="+mn-cs"/>
              </a:rPr>
              <a:t>in the land. This is stated in Article VI of the Constitution: “The Constitution…shall be the </a:t>
            </a:r>
            <a:r>
              <a:rPr lang="en-US" b="1" dirty="0">
                <a:latin typeface="+mj-lt"/>
                <a:cs typeface="+mn-cs"/>
              </a:rPr>
              <a:t>supreme Law of the Land</a:t>
            </a:r>
            <a:r>
              <a:rPr lang="en-US" dirty="0">
                <a:latin typeface="+mj-lt"/>
                <a:cs typeface="+mn-cs"/>
              </a:rPr>
              <a:t>…”</a:t>
            </a:r>
            <a:r>
              <a:rPr lang="en-US" b="1" dirty="0">
                <a:latin typeface="Informal Roman" pitchFamily="66" charset="0"/>
                <a:cs typeface="+mn-cs"/>
              </a:rPr>
              <a:t> </a:t>
            </a:r>
          </a:p>
        </p:txBody>
      </p:sp>
      <p:sp>
        <p:nvSpPr>
          <p:cNvPr id="14" name="TextBox 13"/>
          <p:cNvSpPr txBox="1">
            <a:spLocks noChangeArrowheads="1"/>
          </p:cNvSpPr>
          <p:nvPr/>
        </p:nvSpPr>
        <p:spPr>
          <a:xfrm>
            <a:off x="1028700" y="6119813"/>
            <a:ext cx="6324600" cy="522287"/>
          </a:xfrm>
          <a:prstGeom prst="rect">
            <a:avLst/>
          </a:prstGeom>
          <a:solidFill>
            <a:schemeClr val="accent2"/>
          </a:solidFill>
          <a:ln w="9525">
            <a:noFill/>
            <a:miter lim="800000"/>
            <a:headEnd/>
            <a:tailEnd/>
          </a:ln>
        </p:spPr>
        <p:txBody>
          <a:bodyPr numCol="1">
            <a:spAutoFit/>
          </a:bodyPr>
          <a:lstStyle/>
          <a:p>
            <a:pPr algn="ctr"/>
            <a:r>
              <a:rPr lang="en-US" sz="2800">
                <a:solidFill>
                  <a:schemeClr val="bg1"/>
                </a:solidFill>
                <a:latin typeface="Goudy Stout" pitchFamily="18" charset="0"/>
              </a:rPr>
              <a:t>School rules</a:t>
            </a:r>
          </a:p>
        </p:txBody>
      </p:sp>
      <p:sp>
        <p:nvSpPr>
          <p:cNvPr id="15" name="TextBox 14"/>
          <p:cNvSpPr txBox="1"/>
          <p:nvPr/>
        </p:nvSpPr>
        <p:spPr>
          <a:xfrm>
            <a:off x="1012825" y="4781550"/>
            <a:ext cx="6323013" cy="708025"/>
          </a:xfrm>
          <a:prstGeom prst="rect">
            <a:avLst/>
          </a:prstGeom>
          <a:solidFill>
            <a:srgbClr val="00B0F0"/>
          </a:solidFill>
        </p:spPr>
        <p:txBody>
          <a:bodyPr numCol="1">
            <a:spAutoFit/>
          </a:bodyPr>
          <a:lstStyle/>
          <a:p>
            <a:pPr algn="ctr">
              <a:spcBef>
                <a:spcPts val="0"/>
              </a:spcBef>
              <a:spcAft>
                <a:spcPts val="0"/>
              </a:spcAft>
              <a:defRPr/>
            </a:pPr>
            <a:r>
              <a:rPr lang="en-US" sz="4000" b="1" dirty="0">
                <a:solidFill>
                  <a:srgbClr val="002060"/>
                </a:solidFill>
                <a:latin typeface="Agency FB" pitchFamily="34" charset="0"/>
                <a:cs typeface="+mn-cs"/>
              </a:rPr>
              <a:t>State law</a:t>
            </a:r>
          </a:p>
        </p:txBody>
      </p:sp>
      <p:sp>
        <p:nvSpPr>
          <p:cNvPr id="16" name="TextBox 15"/>
          <p:cNvSpPr txBox="1"/>
          <p:nvPr/>
        </p:nvSpPr>
        <p:spPr>
          <a:xfrm>
            <a:off x="992188" y="4197350"/>
            <a:ext cx="6323012" cy="584200"/>
          </a:xfrm>
          <a:prstGeom prst="rect">
            <a:avLst/>
          </a:prstGeom>
          <a:solidFill>
            <a:schemeClr val="tx2">
              <a:lumMod val="75000"/>
            </a:schemeClr>
          </a:solidFill>
        </p:spPr>
        <p:txBody>
          <a:bodyPr numCol="1">
            <a:spAutoFit/>
          </a:bodyPr>
          <a:lstStyle/>
          <a:p>
            <a:pPr algn="ctr">
              <a:spcBef>
                <a:spcPts val="0"/>
              </a:spcBef>
              <a:spcAft>
                <a:spcPts val="0"/>
              </a:spcAft>
              <a:defRPr/>
            </a:pPr>
            <a:r>
              <a:rPr lang="en-US" sz="3200" dirty="0">
                <a:solidFill>
                  <a:schemeClr val="accent5">
                    <a:lumMod val="40000"/>
                    <a:lumOff val="60000"/>
                  </a:schemeClr>
                </a:solidFill>
                <a:latin typeface="Kristen ITC" pitchFamily="66" charset="0"/>
                <a:cs typeface="+mn-cs"/>
              </a:rPr>
              <a:t>Florida Constitution</a:t>
            </a:r>
          </a:p>
        </p:txBody>
      </p:sp>
      <p:sp>
        <p:nvSpPr>
          <p:cNvPr id="17" name="TextBox 16"/>
          <p:cNvSpPr txBox="1"/>
          <p:nvPr/>
        </p:nvSpPr>
        <p:spPr>
          <a:xfrm>
            <a:off x="1008062" y="2489201"/>
            <a:ext cx="6307138" cy="584200"/>
          </a:xfrm>
          <a:prstGeom prst="rect">
            <a:avLst/>
          </a:prstGeom>
          <a:solidFill>
            <a:srgbClr val="00B050"/>
          </a:solidFill>
        </p:spPr>
        <p:txBody>
          <a:bodyPr numCol="1">
            <a:spAutoFit/>
          </a:bodyPr>
          <a:lstStyle/>
          <a:p>
            <a:pPr algn="ctr">
              <a:spcBef>
                <a:spcPts val="0"/>
              </a:spcBef>
              <a:spcAft>
                <a:spcPts val="0"/>
              </a:spcAft>
              <a:defRPr/>
            </a:pPr>
            <a:r>
              <a:rPr lang="en-US" sz="3200" dirty="0">
                <a:solidFill>
                  <a:srgbClr val="002060"/>
                </a:solidFill>
                <a:latin typeface="Showcard Gothic" pitchFamily="82" charset="0"/>
                <a:cs typeface="+mn-cs"/>
              </a:rPr>
              <a:t>Federal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42"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1000"/>
                                        <p:tgtEl>
                                          <p:spTgt spid="6"/>
                                        </p:tgtEl>
                                      </p:cBhvr>
                                    </p:animEffect>
                                    <p:anim calcmode="lin" valueType="num">
                                      <p:cBhvr>
                                        <p:cTn id="60" dur="1000" fill="hold"/>
                                        <p:tgtEl>
                                          <p:spTgt spid="6"/>
                                        </p:tgtEl>
                                        <p:attrNameLst>
                                          <p:attrName>ppt_x</p:attrName>
                                        </p:attrNameLst>
                                      </p:cBhvr>
                                      <p:tavLst>
                                        <p:tav tm="0">
                                          <p:val>
                                            <p:strVal val="#ppt_x"/>
                                          </p:val>
                                        </p:tav>
                                        <p:tav tm="100000">
                                          <p:val>
                                            <p:strVal val="#ppt_x"/>
                                          </p:val>
                                        </p:tav>
                                      </p:tavLst>
                                    </p:anim>
                                    <p:anim calcmode="lin" valueType="num">
                                      <p:cBhvr>
                                        <p:cTn id="6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7" grpId="0" animBg="1"/>
      <p:bldP spid="7" grpId="1" animBg="1"/>
      <p:bldP spid="13" grpId="0" animBg="1"/>
      <p:bldP spid="13" grpId="1" animBg="1"/>
      <p:bldP spid="5" grpId="0" animBg="1"/>
      <p:bldP spid="5" grpId="1" animBg="1"/>
      <p:bldP spid="4" grpId="0" animBg="1"/>
      <p:bldP spid="6" grpId="0" animBg="1"/>
      <p:bldP spid="6" grpId="1" animBg="1"/>
      <p:bldP spid="9" grpId="0" animBg="1"/>
      <p:bldP spid="14" grpId="0" animBg="1"/>
      <p:bldP spid="15"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numCol="1"/>
          <a:lstStyle/>
          <a:p>
            <a:r>
              <a:rPr lang="en-US"/>
              <a:t>FORMATIVE ASSESSMENT 1</a:t>
            </a:r>
          </a:p>
        </p:txBody>
      </p:sp>
      <p:sp>
        <p:nvSpPr>
          <p:cNvPr id="160771" name="Rectangle 3" descr="Rectangle: Click to edit Master text styles Second level Third level Fourth level Fifth level"/>
          <p:cNvSpPr>
            <a:spLocks noGrp="1" noChangeArrowheads="1"/>
          </p:cNvSpPr>
          <p:nvPr>
            <p:ph type="body" idx="1"/>
          </p:nvPr>
        </p:nvSpPr>
        <p:spPr/>
        <p:txBody>
          <a:bodyPr numCol="1"/>
          <a:lstStyle/>
          <a:p>
            <a:pPr>
              <a:lnSpc>
                <a:spcPct val="90000"/>
              </a:lnSpc>
            </a:pPr>
            <a:r>
              <a:rPr lang="en-US"/>
              <a:t>Compare and contrast the U. S. and Florida constitutions, using two elements of each document (e.g., how the government is organized, what rights citizens are guaranteed, how each can be amended, what powers each branch has, what the preambles say, etc.). Cite specific examples to support your statements.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numCol="1"/>
          <a:lstStyle/>
          <a:p>
            <a:r>
              <a:rPr lang="en-US"/>
              <a:t>FORMATIVE ASSESSMENT 2</a:t>
            </a:r>
          </a:p>
        </p:txBody>
      </p:sp>
      <p:sp>
        <p:nvSpPr>
          <p:cNvPr id="161795" name="Rectangle 3" descr="Rectangle: Click to edit Master text styles Second level Third level Fourth level Fifth level"/>
          <p:cNvSpPr>
            <a:spLocks noGrp="1" noChangeArrowheads="1"/>
          </p:cNvSpPr>
          <p:nvPr>
            <p:ph type="body" idx="1"/>
          </p:nvPr>
        </p:nvSpPr>
        <p:spPr/>
        <p:txBody>
          <a:bodyPr numCol="1"/>
          <a:lstStyle/>
          <a:p>
            <a:r>
              <a:rPr lang="en-US" sz="2800"/>
              <a:t>The purpose of a constitution is to provide a framework for government, to limit government authority, and to protect the rights of the people. Using evidence from the </a:t>
            </a:r>
            <a:r>
              <a:rPr lang="en-US" sz="2800">
                <a:latin typeface="Times New Roman"/>
              </a:rPr>
              <a:t>“</a:t>
            </a:r>
            <a:r>
              <a:rPr lang="en-US" sz="2800"/>
              <a:t>Comparative Constitutions</a:t>
            </a:r>
            <a:r>
              <a:rPr lang="en-US" sz="2800">
                <a:latin typeface="Times New Roman"/>
              </a:rPr>
              <a:t>”</a:t>
            </a:r>
            <a:r>
              <a:rPr lang="en-US" sz="2800"/>
              <a:t> packet, find specific examples for each purpose and from each constitution. Summarize your findings in two paragraphs, one for each constitution.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numCol="1"/>
          <a:lstStyle/>
          <a:p>
            <a:r>
              <a:rPr lang="en-US"/>
              <a:t>FORMATIVE ASSESSMENT 3</a:t>
            </a:r>
          </a:p>
        </p:txBody>
      </p:sp>
      <p:sp>
        <p:nvSpPr>
          <p:cNvPr id="162819" name="Rectangle 3" descr="Rectangle: Click to edit Master text styles Second level Third level Fourth level Fifth level"/>
          <p:cNvSpPr>
            <a:spLocks noGrp="1" noChangeArrowheads="1"/>
          </p:cNvSpPr>
          <p:nvPr>
            <p:ph type="body" idx="1"/>
          </p:nvPr>
        </p:nvSpPr>
        <p:spPr/>
        <p:txBody>
          <a:bodyPr numCol="1"/>
          <a:lstStyle/>
          <a:p>
            <a:r>
              <a:rPr lang="en-US" sz="2800"/>
              <a:t>Compare the processes for amending the U.S. and Florida constitutions by writing a well-crafted paragraph responding to the following prompt: Which method, when elected officials amend the constitution (U.S.) or when citizens amend the constitution (Florida), best serves the people? Use evidence from the lesson activities to explain your answer.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2147483647"/>
          </p:nvPr>
        </p:nvSpPr>
        <p:spPr>
          <a:xfrm>
            <a:off x="576262" y="-381000"/>
            <a:ext cx="7024688" cy="2978149"/>
          </a:xfrm>
          <a:noFill/>
          <a:ln/>
        </p:spPr>
        <p:txBody>
          <a:bodyPr lIns="45720" tIns="0" rIns="45720" bIns="0" numCol="1">
            <a:normAutofit/>
          </a:bodyPr>
          <a:lstStyle/>
          <a:p>
            <a:pPr algn="ctr">
              <a:spcAft>
                <a:spcPts val="0"/>
              </a:spcAft>
              <a:defRPr/>
            </a:pPr>
            <a:r>
              <a:rPr lang="en-US" sz="3600" b="1" kern="1200"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In general, a constitution is a document that organizes a government.</a:t>
            </a:r>
          </a:p>
        </p:txBody>
      </p:sp>
      <p:sp>
        <p:nvSpPr>
          <p:cNvPr id="3" name="Title 1"/>
          <p:cNvSpPr txBox="1">
            <a:spLocks/>
          </p:cNvSpPr>
          <p:nvPr/>
        </p:nvSpPr>
        <p:spPr>
          <a:xfrm>
            <a:off x="2454275" y="3265488"/>
            <a:ext cx="5661025" cy="2016125"/>
          </a:xfrm>
          <a:prstGeom prst="rect">
            <a:avLst/>
          </a:prstGeom>
        </p:spPr>
        <p:txBody>
          <a:bodyPr numCol="1"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0"/>
              </a:spcAft>
              <a:defRPr/>
            </a:pPr>
            <a:r>
              <a:rPr lang="en-US" b="1" i="1" dirty="0">
                <a:solidFill>
                  <a:schemeClr val="accent3"/>
                </a:solidFill>
              </a:rPr>
              <a:t>Think of a constitution as a rule book for government…</a:t>
            </a:r>
          </a:p>
        </p:txBody>
      </p:sp>
      <p:grpSp>
        <p:nvGrpSpPr>
          <p:cNvPr id="2" name="Group 4"/>
          <p:cNvGrpSpPr>
            <a:grpSpLocks/>
          </p:cNvGrpSpPr>
          <p:nvPr/>
        </p:nvGrpSpPr>
        <p:grpSpPr>
          <a:xfrm rot="-914253">
            <a:off x="338138" y="3557588"/>
            <a:ext cx="2620962" cy="2970212"/>
            <a:chOff x="769152" y="2230208"/>
            <a:chExt cx="2620978" cy="2970443"/>
          </a:xfrm>
        </p:grpSpPr>
        <p:pic>
          <p:nvPicPr>
            <p:cNvPr id="8197" name="Picture 2" descr="C:\Documents and Settings\flrea\Local Settings\Temporary Internet Files\Content.IE5\MIT1Q49H\MC900351700[1].wmf"/>
            <p:cNvPicPr>
              <a:picLocks noChangeAspect="1" noChangeArrowheads="1"/>
            </p:cNvPicPr>
            <p:nvPr/>
          </p:nvPicPr>
          <p:blipFill>
            <a:blip r:embed="rId3" cstate="print"/>
            <a:srcRect/>
            <a:stretch>
              <a:fillRect/>
            </a:stretch>
          </p:blipFill>
          <p:spPr>
            <a:xfrm>
              <a:off x="769152" y="2230208"/>
              <a:ext cx="2620978" cy="2970443"/>
            </a:xfrm>
            <a:prstGeom prst="rect">
              <a:avLst/>
            </a:prstGeom>
            <a:noFill/>
            <a:ln w="9525">
              <a:noFill/>
              <a:miter lim="800000"/>
              <a:headEnd/>
              <a:tailEnd/>
            </a:ln>
          </p:spPr>
        </p:pic>
        <p:sp>
          <p:nvSpPr>
            <p:cNvPr id="4" name="TextBox 3"/>
            <p:cNvSpPr txBox="1"/>
            <p:nvPr/>
          </p:nvSpPr>
          <p:spPr>
            <a:xfrm rot="20906402">
              <a:off x="1730521" y="3097095"/>
              <a:ext cx="1066807" cy="831915"/>
            </a:xfrm>
            <a:prstGeom prst="rect">
              <a:avLst/>
            </a:prstGeom>
            <a:solidFill>
              <a:schemeClr val="accent3">
                <a:lumMod val="20000"/>
                <a:lumOff val="80000"/>
              </a:schemeClr>
            </a:solidFill>
          </p:spPr>
          <p:txBody>
            <a:bodyPr numCol="1">
              <a:spAutoFit/>
            </a:bodyPr>
            <a:lstStyle/>
            <a:p>
              <a:pPr algn="ctr">
                <a:spcBef>
                  <a:spcPts val="0"/>
                </a:spcBef>
                <a:spcAft>
                  <a:spcPts val="0"/>
                </a:spcAft>
                <a:defRPr/>
              </a:pPr>
              <a:r>
                <a:rPr lang="en-US" b="1" dirty="0">
                  <a:latin typeface="+mn-lt"/>
                  <a:cs typeface="+mn-cs"/>
                </a:rPr>
                <a:t>Rule Book</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flrea\Local Settings\Temporary Internet Files\Content.IE5\J53TWFJT\MC900149511[3].wmf"/>
          <p:cNvPicPr>
            <a:picLocks noChangeAspect="1" noChangeArrowheads="1"/>
          </p:cNvPicPr>
          <p:nvPr/>
        </p:nvPicPr>
        <p:blipFill>
          <a:blip r:embed="rId3" cstate="print">
            <a:lum bright="70000" contrast="-70000"/>
          </a:blip>
          <a:srcRect/>
          <a:stretch>
            <a:fillRect/>
          </a:stretch>
        </p:blipFill>
        <p:spPr>
          <a:xfrm>
            <a:off x="533400" y="609600"/>
            <a:ext cx="7543800" cy="5792788"/>
          </a:xfrm>
          <a:prstGeom prst="rect">
            <a:avLst/>
          </a:prstGeom>
          <a:noFill/>
          <a:ln w="9525">
            <a:noFill/>
            <a:miter lim="800000"/>
            <a:headEnd/>
            <a:tailEnd/>
          </a:ln>
        </p:spPr>
      </p:pic>
      <p:sp>
        <p:nvSpPr>
          <p:cNvPr id="4" name="Title 1"/>
          <p:cNvSpPr txBox="1">
            <a:spLocks/>
          </p:cNvSpPr>
          <p:nvPr/>
        </p:nvSpPr>
        <p:spPr>
          <a:xfrm>
            <a:off x="228600" y="639763"/>
            <a:ext cx="6324600" cy="5792787"/>
          </a:xfrm>
          <a:prstGeom prst="rect">
            <a:avLst/>
          </a:prstGeom>
        </p:spPr>
        <p:txBody>
          <a:bodyPr numCol="1" anchor="b">
            <a:normAutofit fontScale="9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0"/>
              </a:spcAft>
              <a:defRPr/>
            </a:pPr>
            <a:r>
              <a:rPr lang="en-US" sz="4800" b="1" dirty="0">
                <a:solidFill>
                  <a:schemeClr val="accent4"/>
                </a:solidFill>
              </a:rPr>
              <a:t>The United States Constitution does the following:</a:t>
            </a:r>
          </a:p>
          <a:p>
            <a:pPr algn="ctr">
              <a:spcAft>
                <a:spcPts val="0"/>
              </a:spcAft>
              <a:defRPr/>
            </a:pPr>
            <a:endParaRPr lang="en-US" sz="4800" b="1" dirty="0">
              <a:solidFill>
                <a:schemeClr val="accent4"/>
              </a:solidFill>
            </a:endParaRPr>
          </a:p>
          <a:p>
            <a:pPr marL="571500" indent="-571500">
              <a:spcAft>
                <a:spcPts val="0"/>
              </a:spcAft>
              <a:buFont typeface="Arial" pitchFamily="34" charset="0"/>
              <a:buChar char="•"/>
              <a:defRPr/>
            </a:pPr>
            <a:r>
              <a:rPr lang="en-US" b="1" dirty="0">
                <a:solidFill>
                  <a:schemeClr val="bg2">
                    <a:lumMod val="10000"/>
                  </a:schemeClr>
                </a:solidFill>
              </a:rPr>
              <a:t>Sets up the government</a:t>
            </a:r>
          </a:p>
          <a:p>
            <a:pPr marL="571500" indent="-571500">
              <a:spcAft>
                <a:spcPts val="0"/>
              </a:spcAft>
              <a:buFont typeface="Arial" pitchFamily="34" charset="0"/>
              <a:buChar char="•"/>
              <a:defRPr/>
            </a:pPr>
            <a:endParaRPr lang="en-US" b="1" dirty="0">
              <a:solidFill>
                <a:schemeClr val="accent2"/>
              </a:solidFill>
            </a:endParaRPr>
          </a:p>
          <a:p>
            <a:pPr marL="571500" indent="-571500">
              <a:spcAft>
                <a:spcPts val="0"/>
              </a:spcAft>
              <a:buFont typeface="Arial" pitchFamily="34" charset="0"/>
              <a:buChar char="•"/>
              <a:defRPr/>
            </a:pPr>
            <a:r>
              <a:rPr lang="en-US" b="1" dirty="0">
                <a:solidFill>
                  <a:srgbClr val="00B0F0"/>
                </a:solidFill>
              </a:rPr>
              <a:t>Defines power and limits of the government</a:t>
            </a:r>
          </a:p>
          <a:p>
            <a:pPr marL="571500" indent="-571500">
              <a:spcAft>
                <a:spcPts val="0"/>
              </a:spcAft>
              <a:buFont typeface="Arial" pitchFamily="34" charset="0"/>
              <a:buChar char="•"/>
              <a:defRPr/>
            </a:pPr>
            <a:endParaRPr lang="en-US" b="1" dirty="0"/>
          </a:p>
          <a:p>
            <a:pPr marL="571500" indent="-571500">
              <a:spcAft>
                <a:spcPts val="0"/>
              </a:spcAft>
              <a:buFont typeface="Arial" pitchFamily="34" charset="0"/>
              <a:buChar char="•"/>
              <a:defRPr/>
            </a:pPr>
            <a:r>
              <a:rPr lang="en-US" b="1" dirty="0">
                <a:solidFill>
                  <a:srgbClr val="7030A0"/>
                </a:solidFill>
              </a:rPr>
              <a:t>Lays out some of the rights of the people</a:t>
            </a:r>
          </a:p>
          <a:p>
            <a:pPr marL="571500" indent="-571500">
              <a:spcAft>
                <a:spcPts val="0"/>
              </a:spcAft>
              <a:buFont typeface="Arial" pitchFamily="34" charset="0"/>
              <a:buChar char="•"/>
              <a:defRPr/>
            </a:pPr>
            <a:endParaRPr lang="en-US" dirty="0">
              <a:solidFill>
                <a:schemeClr val="accent4"/>
              </a:solidFill>
            </a:endParaRPr>
          </a:p>
        </p:txBody>
      </p:sp>
      <p:pic>
        <p:nvPicPr>
          <p:cNvPr id="2050" name="Picture 2" descr="C:\Documents and Settings\flrea\Local Settings\Temporary Internet Files\Content.IE5\6QWJWNTB\MC900174327[2].wmf"/>
          <p:cNvPicPr>
            <a:picLocks noChangeAspect="1" noChangeArrowheads="1"/>
          </p:cNvPicPr>
          <p:nvPr/>
        </p:nvPicPr>
        <p:blipFill>
          <a:blip r:embed="rId4" cstate="print"/>
          <a:srcRect/>
          <a:stretch>
            <a:fillRect/>
          </a:stretch>
        </p:blipFill>
        <p:spPr>
          <a:xfrm>
            <a:off x="6629400" y="838200"/>
            <a:ext cx="1819275" cy="1814513"/>
          </a:xfrm>
          <a:prstGeom prst="rect">
            <a:avLst/>
          </a:prstGeom>
          <a:noFill/>
          <a:ln w="9525">
            <a:noFill/>
            <a:miter lim="800000"/>
            <a:headEnd/>
            <a:tailEnd/>
          </a:ln>
        </p:spPr>
      </p:pic>
      <p:pic>
        <p:nvPicPr>
          <p:cNvPr id="2051" name="Picture 3" descr="C:\Documents and Settings\flrea\Local Settings\Temporary Internet Files\Content.IE5\1MQK6FTF\MC900056784[1].wmf"/>
          <p:cNvPicPr>
            <a:picLocks noChangeAspect="1" noChangeArrowheads="1"/>
          </p:cNvPicPr>
          <p:nvPr/>
        </p:nvPicPr>
        <p:blipFill>
          <a:blip r:embed="rId5" cstate="print"/>
          <a:srcRect/>
          <a:stretch>
            <a:fillRect/>
          </a:stretch>
        </p:blipFill>
        <p:spPr>
          <a:xfrm>
            <a:off x="6705600" y="2895600"/>
            <a:ext cx="1816100" cy="1719263"/>
          </a:xfrm>
          <a:prstGeom prst="rect">
            <a:avLst/>
          </a:prstGeom>
          <a:noFill/>
          <a:ln w="9525">
            <a:noFill/>
            <a:miter lim="800000"/>
            <a:headEnd/>
            <a:tailEnd/>
          </a:ln>
        </p:spPr>
      </p:pic>
      <p:pic>
        <p:nvPicPr>
          <p:cNvPr id="2053" name="Picture 5" descr="C:\Documents and Settings\flrea\Local Settings\Temporary Internet Files\Content.IE5\ERK1T08N\MP900411828[1].jpg"/>
          <p:cNvPicPr>
            <a:picLocks noChangeAspect="1" noChangeArrowheads="1"/>
          </p:cNvPicPr>
          <p:nvPr/>
        </p:nvPicPr>
        <p:blipFill>
          <a:blip r:embed="rId6" cstate="print"/>
          <a:srcRect/>
          <a:stretch>
            <a:fillRect/>
          </a:stretch>
        </p:blipFill>
        <p:spPr>
          <a:xfrm>
            <a:off x="6400800" y="4648200"/>
            <a:ext cx="2370138" cy="201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1000"/>
                                        <p:tgtEl>
                                          <p:spTgt spid="2051"/>
                                        </p:tgtEl>
                                      </p:cBhvr>
                                    </p:animEffect>
                                    <p:anim calcmode="lin" valueType="num">
                                      <p:cBhvr>
                                        <p:cTn id="21" dur="1000" fill="hold"/>
                                        <p:tgtEl>
                                          <p:spTgt spid="2051"/>
                                        </p:tgtEl>
                                        <p:attrNameLst>
                                          <p:attrName>ppt_x</p:attrName>
                                        </p:attrNameLst>
                                      </p:cBhvr>
                                      <p:tavLst>
                                        <p:tav tm="0">
                                          <p:val>
                                            <p:strVal val="#ppt_x"/>
                                          </p:val>
                                        </p:tav>
                                        <p:tav tm="100000">
                                          <p:val>
                                            <p:strVal val="#ppt_x"/>
                                          </p:val>
                                        </p:tav>
                                      </p:tavLst>
                                    </p:anim>
                                    <p:anim calcmode="lin" valueType="num">
                                      <p:cBhvr>
                                        <p:cTn id="22"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42" presetClass="entr" presetSubtype="0" fill="hold" nodeType="withEffect">
                                  <p:stCondLst>
                                    <p:cond delay="0"/>
                                  </p:stCondLst>
                                  <p:childTnLst>
                                    <p:set>
                                      <p:cBhvr>
                                        <p:cTn id="29" dur="1" fill="hold">
                                          <p:stCondLst>
                                            <p:cond delay="0"/>
                                          </p:stCondLst>
                                        </p:cTn>
                                        <p:tgtEl>
                                          <p:spTgt spid="2053"/>
                                        </p:tgtEl>
                                        <p:attrNameLst>
                                          <p:attrName>style.visibility</p:attrName>
                                        </p:attrNameLst>
                                      </p:cBhvr>
                                      <p:to>
                                        <p:strVal val="visible"/>
                                      </p:to>
                                    </p:set>
                                    <p:animEffect transition="in" filter="fade">
                                      <p:cBhvr>
                                        <p:cTn id="30" dur="1000"/>
                                        <p:tgtEl>
                                          <p:spTgt spid="2053"/>
                                        </p:tgtEl>
                                      </p:cBhvr>
                                    </p:animEffect>
                                    <p:anim calcmode="lin" valueType="num">
                                      <p:cBhvr>
                                        <p:cTn id="31" dur="1000" fill="hold"/>
                                        <p:tgtEl>
                                          <p:spTgt spid="2053"/>
                                        </p:tgtEl>
                                        <p:attrNameLst>
                                          <p:attrName>ppt_x</p:attrName>
                                        </p:attrNameLst>
                                      </p:cBhvr>
                                      <p:tavLst>
                                        <p:tav tm="0">
                                          <p:val>
                                            <p:strVal val="#ppt_x"/>
                                          </p:val>
                                        </p:tav>
                                        <p:tav tm="100000">
                                          <p:val>
                                            <p:strVal val="#ppt_x"/>
                                          </p:val>
                                        </p:tav>
                                      </p:tavLst>
                                    </p:anim>
                                    <p:anim calcmode="lin" valueType="num">
                                      <p:cBhvr>
                                        <p:cTn id="32"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flrea\Local Settings\Temporary Internet Files\Content.IE5\J53TWFJT\MC900149511[2].wmf"/>
          <p:cNvPicPr>
            <a:picLocks noChangeAspect="1" noChangeArrowheads="1"/>
          </p:cNvPicPr>
          <p:nvPr/>
        </p:nvPicPr>
        <p:blipFill>
          <a:blip r:embed="rId3" cstate="print">
            <a:lum bright="70000" contrast="-70000"/>
          </a:blip>
          <a:srcRect/>
          <a:stretch>
            <a:fillRect/>
          </a:stretch>
        </p:blipFill>
        <p:spPr>
          <a:xfrm>
            <a:off x="6824663" y="949325"/>
            <a:ext cx="1600200" cy="1082675"/>
          </a:xfrm>
          <a:prstGeom prst="rect">
            <a:avLst/>
          </a:prstGeom>
          <a:noFill/>
          <a:ln w="9525">
            <a:noFill/>
            <a:miter lim="800000"/>
            <a:headEnd/>
            <a:tailEnd/>
          </a:ln>
        </p:spPr>
      </p:pic>
      <p:sp>
        <p:nvSpPr>
          <p:cNvPr id="27" name="TextBox 26"/>
          <p:cNvSpPr txBox="1"/>
          <p:nvPr/>
        </p:nvSpPr>
        <p:spPr>
          <a:xfrm>
            <a:off x="6467475" y="5659438"/>
            <a:ext cx="2620963" cy="584200"/>
          </a:xfrm>
          <a:prstGeom prst="rect">
            <a:avLst/>
          </a:prstGeom>
          <a:solidFill>
            <a:schemeClr val="accent3"/>
          </a:solidFill>
        </p:spPr>
        <p:txBody>
          <a:bodyPr numCol="1">
            <a:spAutoFit/>
          </a:bodyPr>
          <a:lstStyle/>
          <a:p>
            <a:pPr algn="ctr">
              <a:spcBef>
                <a:spcPts val="0"/>
              </a:spcBef>
              <a:spcAft>
                <a:spcPts val="0"/>
              </a:spcAft>
              <a:defRPr/>
            </a:pPr>
            <a:r>
              <a:rPr lang="en-US" sz="3200" b="1" dirty="0">
                <a:solidFill>
                  <a:schemeClr val="accent1"/>
                </a:solidFill>
                <a:latin typeface="+mn-lt"/>
                <a:cs typeface="+mn-cs"/>
              </a:rPr>
              <a:t>The People</a:t>
            </a:r>
          </a:p>
        </p:txBody>
      </p:sp>
      <p:pic>
        <p:nvPicPr>
          <p:cNvPr id="2051" name="Picture 3" descr="C:\Documents and Settings\flrea\Local Settings\Temporary Internet Files\Content.IE5\J53TWFJT\MC900174327[1].wmf"/>
          <p:cNvPicPr>
            <a:picLocks noChangeAspect="1" noChangeArrowheads="1"/>
          </p:cNvPicPr>
          <p:nvPr/>
        </p:nvPicPr>
        <p:blipFill>
          <a:blip r:embed="rId4" cstate="print"/>
          <a:srcRect/>
          <a:stretch>
            <a:fillRect/>
          </a:stretch>
        </p:blipFill>
        <p:spPr>
          <a:xfrm>
            <a:off x="768350" y="4160838"/>
            <a:ext cx="1517650" cy="1512887"/>
          </a:xfrm>
          <a:prstGeom prst="rect">
            <a:avLst/>
          </a:prstGeom>
          <a:noFill/>
          <a:ln w="9525">
            <a:noFill/>
            <a:miter lim="800000"/>
            <a:headEnd/>
            <a:tailEnd/>
          </a:ln>
        </p:spPr>
      </p:pic>
      <p:sp>
        <p:nvSpPr>
          <p:cNvPr id="10" name="Text Box 11"/>
          <p:cNvSpPr txBox="1"/>
          <p:nvPr/>
        </p:nvSpPr>
        <p:spPr>
          <a:xfrm>
            <a:off x="6553200" y="838200"/>
            <a:ext cx="1790700" cy="165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numCol="1" anchor="ctr"/>
          <a:lstStyle/>
          <a:p>
            <a:pPr algn="ctr">
              <a:spcBef>
                <a:spcPts val="0"/>
              </a:spcBef>
              <a:spcAft>
                <a:spcPts val="1000"/>
              </a:spcAft>
              <a:defRPr/>
            </a:pPr>
            <a:r>
              <a:rPr lang="en-US" sz="1800" dirty="0">
                <a:latin typeface="Times New Roman"/>
                <a:ea typeface="Calibri"/>
                <a:cs typeface="Times New Roman"/>
              </a:rPr>
              <a:t>The Constitution </a:t>
            </a:r>
            <a:r>
              <a:rPr lang="en-US" sz="1800" b="1" dirty="0">
                <a:latin typeface="Times New Roman"/>
                <a:ea typeface="Calibri"/>
                <a:cs typeface="Times New Roman"/>
              </a:rPr>
              <a:t>protects</a:t>
            </a:r>
            <a:r>
              <a:rPr lang="en-US" sz="1800" dirty="0">
                <a:latin typeface="Times New Roman"/>
                <a:ea typeface="Calibri"/>
                <a:cs typeface="Times New Roman"/>
              </a:rPr>
              <a:t> the </a:t>
            </a:r>
            <a:r>
              <a:rPr lang="en-US" sz="1800" b="1" dirty="0">
                <a:latin typeface="Times New Roman"/>
                <a:ea typeface="Calibri"/>
                <a:cs typeface="Times New Roman"/>
              </a:rPr>
              <a:t>rights</a:t>
            </a:r>
            <a:r>
              <a:rPr lang="en-US" sz="1800" dirty="0">
                <a:latin typeface="Times New Roman"/>
                <a:ea typeface="Calibri"/>
                <a:cs typeface="Times New Roman"/>
              </a:rPr>
              <a:t> of the people from the government. </a:t>
            </a:r>
            <a:endParaRPr lang="en-US" sz="1400" dirty="0">
              <a:latin typeface="Times New Roman"/>
              <a:ea typeface="Calibri"/>
              <a:cs typeface="Times New Roman"/>
            </a:endParaRPr>
          </a:p>
        </p:txBody>
      </p:sp>
      <p:pic>
        <p:nvPicPr>
          <p:cNvPr id="2052" name="Picture 4" descr="C:\Documents and Settings\flrea\Local Settings\Temporary Internet Files\Content.IE5\L83GLD2Q\MC900090548[1].wmf"/>
          <p:cNvPicPr>
            <a:picLocks noChangeAspect="1" noChangeArrowheads="1"/>
          </p:cNvPicPr>
          <p:nvPr/>
        </p:nvPicPr>
        <p:blipFill>
          <a:blip r:embed="rId5" cstate="print"/>
          <a:srcRect/>
          <a:stretch>
            <a:fillRect/>
          </a:stretch>
        </p:blipFill>
        <p:spPr>
          <a:xfrm>
            <a:off x="6824663" y="4176713"/>
            <a:ext cx="1905000" cy="1487487"/>
          </a:xfrm>
          <a:prstGeom prst="rect">
            <a:avLst/>
          </a:prstGeom>
          <a:noFill/>
          <a:ln w="9525">
            <a:noFill/>
            <a:miter lim="800000"/>
            <a:headEnd/>
            <a:tailEnd/>
          </a:ln>
        </p:spPr>
      </p:pic>
      <p:sp>
        <p:nvSpPr>
          <p:cNvPr id="4" name="TextBox 3"/>
          <p:cNvSpPr txBox="1">
            <a:spLocks noChangeArrowheads="1"/>
          </p:cNvSpPr>
          <p:nvPr/>
        </p:nvSpPr>
        <p:spPr>
          <a:xfrm>
            <a:off x="2982913" y="914400"/>
            <a:ext cx="3352800" cy="523875"/>
          </a:xfrm>
          <a:prstGeom prst="rect">
            <a:avLst/>
          </a:prstGeom>
          <a:solidFill>
            <a:schemeClr val="bg2"/>
          </a:solidFill>
          <a:ln w="9525">
            <a:noFill/>
            <a:miter lim="800000"/>
            <a:headEnd/>
            <a:tailEnd/>
          </a:ln>
        </p:spPr>
        <p:txBody>
          <a:bodyPr numCol="1">
            <a:spAutoFit/>
          </a:bodyPr>
          <a:lstStyle/>
          <a:p>
            <a:pPr algn="ctr"/>
            <a:r>
              <a:rPr lang="en-US" sz="2800" b="1">
                <a:solidFill>
                  <a:schemeClr val="accent1"/>
                </a:solidFill>
                <a:latin typeface="Century Gothic" pitchFamily="34" charset="0"/>
                <a:cs typeface="Arial" pitchFamily="34" charset="0"/>
              </a:rPr>
              <a:t>Constitution</a:t>
            </a:r>
          </a:p>
        </p:txBody>
      </p:sp>
      <p:sp>
        <p:nvSpPr>
          <p:cNvPr id="5" name="TextBox 4"/>
          <p:cNvSpPr txBox="1"/>
          <p:nvPr/>
        </p:nvSpPr>
        <p:spPr>
          <a:xfrm>
            <a:off x="6477000" y="5638800"/>
            <a:ext cx="2620963" cy="584200"/>
          </a:xfrm>
          <a:prstGeom prst="rect">
            <a:avLst/>
          </a:prstGeom>
          <a:solidFill>
            <a:schemeClr val="accent3"/>
          </a:solidFill>
        </p:spPr>
        <p:txBody>
          <a:bodyPr numCol="1">
            <a:spAutoFit/>
          </a:bodyPr>
          <a:lstStyle/>
          <a:p>
            <a:pPr algn="ctr">
              <a:spcBef>
                <a:spcPts val="0"/>
              </a:spcBef>
              <a:spcAft>
                <a:spcPts val="0"/>
              </a:spcAft>
              <a:defRPr/>
            </a:pPr>
            <a:r>
              <a:rPr lang="en-US" sz="3200" b="1" dirty="0">
                <a:solidFill>
                  <a:schemeClr val="accent1"/>
                </a:solidFill>
                <a:latin typeface="+mn-lt"/>
                <a:cs typeface="+mn-cs"/>
              </a:rPr>
              <a:t>The People</a:t>
            </a:r>
          </a:p>
        </p:txBody>
      </p:sp>
      <p:sp>
        <p:nvSpPr>
          <p:cNvPr id="6" name="TextBox 5"/>
          <p:cNvSpPr txBox="1"/>
          <p:nvPr/>
        </p:nvSpPr>
        <p:spPr>
          <a:xfrm>
            <a:off x="26988" y="5521325"/>
            <a:ext cx="2859087" cy="584200"/>
          </a:xfrm>
          <a:prstGeom prst="rect">
            <a:avLst/>
          </a:prstGeom>
          <a:solidFill>
            <a:schemeClr val="accent5"/>
          </a:solidFill>
        </p:spPr>
        <p:txBody>
          <a:bodyPr numCol="1">
            <a:spAutoFit/>
          </a:bodyPr>
          <a:lstStyle/>
          <a:p>
            <a:pPr algn="ctr">
              <a:spcBef>
                <a:spcPts val="0"/>
              </a:spcBef>
              <a:spcAft>
                <a:spcPts val="0"/>
              </a:spcAft>
              <a:defRPr/>
            </a:pPr>
            <a:r>
              <a:rPr lang="en-US" sz="3200" b="1" dirty="0">
                <a:solidFill>
                  <a:schemeClr val="accent1"/>
                </a:solidFill>
                <a:latin typeface="+mn-lt"/>
                <a:cs typeface="+mn-cs"/>
              </a:rPr>
              <a:t>Government</a:t>
            </a:r>
          </a:p>
        </p:txBody>
      </p:sp>
      <p:sp>
        <p:nvSpPr>
          <p:cNvPr id="7" name="Down Arrow 6"/>
          <p:cNvSpPr/>
          <p:nvPr/>
        </p:nvSpPr>
        <p:spPr>
          <a:xfrm rot="10800000">
            <a:off x="3832225" y="2284413"/>
            <a:ext cx="1517650" cy="422751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12" name="Text Box 9"/>
          <p:cNvSpPr txBox="1"/>
          <p:nvPr/>
        </p:nvSpPr>
        <p:spPr>
          <a:xfrm>
            <a:off x="2667000" y="1371600"/>
            <a:ext cx="3984625" cy="1076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numCol="1" anchor="ctr"/>
          <a:lstStyle/>
          <a:p>
            <a:pPr algn="ctr">
              <a:spcBef>
                <a:spcPts val="0"/>
              </a:spcBef>
              <a:spcAft>
                <a:spcPts val="1000"/>
              </a:spcAft>
              <a:defRPr/>
            </a:pPr>
            <a:r>
              <a:rPr lang="en-US" sz="1800" dirty="0">
                <a:latin typeface="Times New Roman"/>
                <a:ea typeface="Calibri"/>
                <a:cs typeface="Times New Roman"/>
              </a:rPr>
              <a:t>The constitution is a </a:t>
            </a:r>
            <a:r>
              <a:rPr lang="en-US" sz="1800" b="1" dirty="0">
                <a:latin typeface="Times New Roman"/>
                <a:ea typeface="Calibri"/>
                <a:cs typeface="Times New Roman"/>
              </a:rPr>
              <a:t>social contract </a:t>
            </a:r>
            <a:r>
              <a:rPr lang="en-US" sz="1800" dirty="0">
                <a:latin typeface="Times New Roman"/>
                <a:ea typeface="Calibri"/>
                <a:cs typeface="Times New Roman"/>
              </a:rPr>
              <a:t>between </a:t>
            </a:r>
            <a:r>
              <a:rPr lang="en-US" sz="1800" i="1" dirty="0">
                <a:latin typeface="Times New Roman"/>
                <a:ea typeface="Calibri"/>
                <a:cs typeface="Times New Roman"/>
              </a:rPr>
              <a:t>We the People</a:t>
            </a:r>
            <a:r>
              <a:rPr lang="en-US" sz="1800" dirty="0">
                <a:latin typeface="Times New Roman"/>
                <a:ea typeface="Calibri"/>
                <a:cs typeface="Times New Roman"/>
              </a:rPr>
              <a:t> and the government.</a:t>
            </a:r>
            <a:endParaRPr lang="en-US" sz="1600" dirty="0">
              <a:latin typeface="Times New Roman"/>
              <a:ea typeface="Calibri"/>
              <a:cs typeface="Times New Roman"/>
            </a:endParaRPr>
          </a:p>
        </p:txBody>
      </p:sp>
      <p:sp>
        <p:nvSpPr>
          <p:cNvPr id="20" name="Down Arrow 19"/>
          <p:cNvSpPr/>
          <p:nvPr/>
        </p:nvSpPr>
        <p:spPr>
          <a:xfrm rot="1375611">
            <a:off x="2087563" y="1074738"/>
            <a:ext cx="533400" cy="3078162"/>
          </a:xfrm>
          <a:prstGeom prst="downArrow">
            <a:avLst>
              <a:gd name="adj1" fmla="val 23626"/>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21" name="Down Arrow 20"/>
          <p:cNvSpPr/>
          <p:nvPr/>
        </p:nvSpPr>
        <p:spPr>
          <a:xfrm rot="20425966">
            <a:off x="6586538" y="1306513"/>
            <a:ext cx="533400" cy="2901950"/>
          </a:xfrm>
          <a:prstGeom prst="downArrow">
            <a:avLst>
              <a:gd name="adj1" fmla="val 23626"/>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grpSp>
        <p:nvGrpSpPr>
          <p:cNvPr id="2" name="Group 21"/>
          <p:cNvGrpSpPr/>
          <p:nvPr/>
        </p:nvGrpSpPr>
        <p:grpSpPr>
          <a:xfrm>
            <a:off x="2819400" y="5191132"/>
            <a:ext cx="3981217" cy="1666868"/>
            <a:chOff x="2648186" y="5638801"/>
            <a:chExt cx="3981217" cy="1666868"/>
          </a:xfrm>
          <a:solidFill>
            <a:schemeClr val="accent5"/>
          </a:solidFill>
        </p:grpSpPr>
        <p:sp>
          <p:nvSpPr>
            <p:cNvPr id="19" name="Down Arrow 18"/>
            <p:cNvSpPr/>
            <p:nvPr/>
          </p:nvSpPr>
          <p:spPr>
            <a:xfrm rot="16200000">
              <a:off x="3805361" y="4481626"/>
              <a:ext cx="1666868" cy="3981217"/>
            </a:xfrm>
            <a:prstGeom prst="downArrow">
              <a:avLst>
                <a:gd name="adj1" fmla="val 61126"/>
                <a:gd name="adj2"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13" name="Text Box 8"/>
            <p:cNvSpPr txBox="1"/>
            <p:nvPr/>
          </p:nvSpPr>
          <p:spPr>
            <a:xfrm>
              <a:off x="2721464" y="6019800"/>
              <a:ext cx="3396152" cy="942464"/>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numCol="1" anchor="ctr"/>
            <a:lstStyle/>
            <a:p>
              <a:pPr algn="ctr">
                <a:spcBef>
                  <a:spcPts val="0"/>
                </a:spcBef>
                <a:spcAft>
                  <a:spcPts val="1000"/>
                </a:spcAft>
                <a:defRPr/>
              </a:pPr>
              <a:r>
                <a:rPr lang="en-US" sz="1600" dirty="0">
                  <a:latin typeface="Times New Roman"/>
                  <a:ea typeface="Calibri"/>
                  <a:cs typeface="Times New Roman"/>
                </a:rPr>
                <a:t>The government is structured to offer </a:t>
              </a:r>
              <a:r>
                <a:rPr lang="en-US" sz="1600" b="1" dirty="0">
                  <a:latin typeface="Times New Roman"/>
                  <a:ea typeface="Calibri"/>
                  <a:cs typeface="Times New Roman"/>
                </a:rPr>
                <a:t>protection for the people</a:t>
              </a:r>
              <a:r>
                <a:rPr lang="en-US" sz="1600" dirty="0">
                  <a:latin typeface="Times New Roman"/>
                  <a:ea typeface="Calibri"/>
                  <a:cs typeface="Times New Roman"/>
                </a:rPr>
                <a:t> through public safety measures and the justice system. </a:t>
              </a:r>
              <a:endParaRPr lang="en-US" sz="1400" dirty="0">
                <a:latin typeface="Times New Roman"/>
                <a:ea typeface="Calibri"/>
                <a:cs typeface="Times New Roman"/>
              </a:endParaRPr>
            </a:p>
          </p:txBody>
        </p:sp>
      </p:grpSp>
      <p:sp>
        <p:nvSpPr>
          <p:cNvPr id="17" name="TextBox 16"/>
          <p:cNvSpPr txBox="1">
            <a:spLocks noChangeArrowheads="1"/>
          </p:cNvSpPr>
          <p:nvPr/>
        </p:nvSpPr>
        <p:spPr>
          <a:xfrm>
            <a:off x="347663" y="949325"/>
            <a:ext cx="2243137" cy="2032000"/>
          </a:xfrm>
          <a:prstGeom prst="rect">
            <a:avLst/>
          </a:prstGeom>
          <a:noFill/>
          <a:ln w="9525">
            <a:noFill/>
            <a:miter lim="800000"/>
            <a:headEnd/>
            <a:tailEnd/>
          </a:ln>
        </p:spPr>
        <p:txBody>
          <a:bodyPr numCol="1">
            <a:spAutoFit/>
          </a:bodyPr>
          <a:lstStyle/>
          <a:p>
            <a:pPr algn="ctr"/>
            <a:r>
              <a:rPr lang="en-US" sz="1800">
                <a:latin typeface="Times New Roman" pitchFamily="18" charset="0"/>
                <a:ea typeface="Calibri" pitchFamily="34" charset="0"/>
              </a:rPr>
              <a:t>The Constitution creates </a:t>
            </a:r>
            <a:r>
              <a:rPr lang="en-US" sz="1800" b="1">
                <a:latin typeface="Times New Roman" pitchFamily="18" charset="0"/>
                <a:ea typeface="Calibri" pitchFamily="34" charset="0"/>
              </a:rPr>
              <a:t>limits and guidelines</a:t>
            </a:r>
            <a:r>
              <a:rPr lang="en-US" sz="1800">
                <a:latin typeface="Times New Roman" pitchFamily="18" charset="0"/>
                <a:ea typeface="Calibri" pitchFamily="34" charset="0"/>
              </a:rPr>
              <a:t> for the government in order to protect the people from an abuse of power.</a:t>
            </a:r>
            <a:endParaRPr lang="en-US" sz="1800">
              <a:latin typeface="Century Gothic" pitchFamily="34" charset="0"/>
              <a:ea typeface="Calibri" pitchFamily="34" charset="0"/>
            </a:endParaRPr>
          </a:p>
        </p:txBody>
      </p:sp>
      <p:grpSp>
        <p:nvGrpSpPr>
          <p:cNvPr id="3" name="Group 17"/>
          <p:cNvGrpSpPr/>
          <p:nvPr/>
        </p:nvGrpSpPr>
        <p:grpSpPr>
          <a:xfrm>
            <a:off x="2286000" y="4352932"/>
            <a:ext cx="3739959" cy="1392803"/>
            <a:chOff x="3119949" y="4031470"/>
            <a:chExt cx="3739959" cy="1392803"/>
          </a:xfrm>
          <a:solidFill>
            <a:schemeClr val="accent3"/>
          </a:solidFill>
        </p:grpSpPr>
        <p:sp>
          <p:nvSpPr>
            <p:cNvPr id="8" name="Down Arrow 7"/>
            <p:cNvSpPr/>
            <p:nvPr/>
          </p:nvSpPr>
          <p:spPr>
            <a:xfrm rot="5400000">
              <a:off x="4293527" y="2857892"/>
              <a:ext cx="1392803" cy="3739959"/>
            </a:xfrm>
            <a:prstGeom prst="downArrow">
              <a:avLst>
                <a:gd name="adj1" fmla="val 60529"/>
                <a:gd name="adj2" fmla="val 49488"/>
              </a:avLst>
            </a:prstGeom>
            <a:grp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11" name="Text Box 10"/>
            <p:cNvSpPr txBox="1"/>
            <p:nvPr/>
          </p:nvSpPr>
          <p:spPr>
            <a:xfrm>
              <a:off x="3577149" y="4299063"/>
              <a:ext cx="3276600" cy="873120"/>
            </a:xfrm>
            <a:prstGeom prst="rect">
              <a:avLst/>
            </a:prstGeom>
            <a:grpFill/>
            <a:ln w="6350">
              <a:noFill/>
            </a:ln>
            <a:effectLst/>
          </p:spPr>
          <p:style>
            <a:lnRef idx="0">
              <a:schemeClr val="accent1"/>
            </a:lnRef>
            <a:fillRef idx="0">
              <a:schemeClr val="accent1"/>
            </a:fillRef>
            <a:effectRef idx="0">
              <a:schemeClr val="accent1"/>
            </a:effectRef>
            <a:fontRef idx="minor">
              <a:schemeClr val="dk1"/>
            </a:fontRef>
          </p:style>
          <p:txBody>
            <a:bodyPr numCol="1" anchor="ctr"/>
            <a:lstStyle/>
            <a:p>
              <a:pPr algn="ctr">
                <a:spcBef>
                  <a:spcPts val="0"/>
                </a:spcBef>
                <a:spcAft>
                  <a:spcPts val="1000"/>
                </a:spcAft>
                <a:defRPr/>
              </a:pPr>
              <a:r>
                <a:rPr lang="en-US" sz="1600" dirty="0">
                  <a:latin typeface="Times New Roman"/>
                  <a:ea typeface="Calibri"/>
                  <a:cs typeface="Times New Roman"/>
                </a:rPr>
                <a:t>The people must </a:t>
              </a:r>
              <a:r>
                <a:rPr lang="en-US" sz="1600" b="1" dirty="0">
                  <a:latin typeface="Times New Roman"/>
                  <a:ea typeface="Calibri"/>
                  <a:cs typeface="Times New Roman"/>
                </a:rPr>
                <a:t>consent </a:t>
              </a:r>
              <a:r>
                <a:rPr lang="en-US" sz="1600" dirty="0">
                  <a:latin typeface="Times New Roman"/>
                  <a:ea typeface="Calibri"/>
                  <a:cs typeface="Times New Roman"/>
                </a:rPr>
                <a:t>to give the </a:t>
              </a:r>
              <a:r>
                <a:rPr lang="en-US" sz="1600" b="1" dirty="0">
                  <a:latin typeface="Times New Roman"/>
                  <a:ea typeface="Calibri"/>
                  <a:cs typeface="Times New Roman"/>
                </a:rPr>
                <a:t>power </a:t>
              </a:r>
              <a:r>
                <a:rPr lang="en-US" sz="1600" dirty="0">
                  <a:latin typeface="Times New Roman"/>
                  <a:ea typeface="Calibri"/>
                  <a:cs typeface="Times New Roman"/>
                </a:rPr>
                <a:t>to </a:t>
              </a:r>
              <a:r>
                <a:rPr lang="en-US" sz="1600" b="1" dirty="0">
                  <a:latin typeface="Times New Roman"/>
                  <a:ea typeface="Calibri"/>
                  <a:cs typeface="Times New Roman"/>
                </a:rPr>
                <a:t>make and enforce laws</a:t>
              </a:r>
              <a:r>
                <a:rPr lang="en-US" sz="1600" dirty="0">
                  <a:latin typeface="Times New Roman"/>
                  <a:ea typeface="Calibri"/>
                  <a:cs typeface="Times New Roman"/>
                </a:rPr>
                <a:t> to the government. </a:t>
              </a:r>
              <a:endParaRPr lang="en-US" sz="1400" dirty="0">
                <a:latin typeface="Times New Roman"/>
                <a:ea typeface="Calibri"/>
                <a:cs typeface="Times New Roman"/>
              </a:endParaRPr>
            </a:p>
          </p:txBody>
        </p:sp>
      </p:grpSp>
      <p:pic>
        <p:nvPicPr>
          <p:cNvPr id="26" name="Picture 4" descr="C:\Documents and Settings\flrea\Local Settings\Temporary Internet Files\Content.IE5\L83GLD2Q\MC900090548[1].wmf"/>
          <p:cNvPicPr>
            <a:picLocks noChangeAspect="1" noChangeArrowheads="1"/>
          </p:cNvPicPr>
          <p:nvPr/>
        </p:nvPicPr>
        <p:blipFill>
          <a:blip r:embed="rId5" cstate="print"/>
          <a:srcRect/>
          <a:stretch>
            <a:fillRect/>
          </a:stretch>
        </p:blipFill>
        <p:spPr>
          <a:xfrm>
            <a:off x="6810375" y="4178300"/>
            <a:ext cx="1905000" cy="1487488"/>
          </a:xfrm>
          <a:prstGeom prst="rect">
            <a:avLst/>
          </a:prstGeom>
          <a:noFill/>
          <a:ln w="9525">
            <a:noFill/>
            <a:miter lim="800000"/>
            <a:headEnd/>
            <a:tailEnd/>
          </a:ln>
        </p:spPr>
      </p:pic>
      <p:sp>
        <p:nvSpPr>
          <p:cNvPr id="23" name="TextBox 22"/>
          <p:cNvSpPr txBox="1">
            <a:spLocks noChangeArrowheads="1"/>
          </p:cNvSpPr>
          <p:nvPr/>
        </p:nvSpPr>
        <p:spPr>
          <a:xfrm>
            <a:off x="6096000" y="3124200"/>
            <a:ext cx="2819400" cy="915988"/>
          </a:xfrm>
          <a:prstGeom prst="rect">
            <a:avLst/>
          </a:prstGeom>
          <a:solidFill>
            <a:schemeClr val="accent1"/>
          </a:solidFill>
          <a:ln w="9525">
            <a:noFill/>
            <a:miter lim="800000"/>
            <a:headEnd/>
            <a:tailEnd/>
          </a:ln>
        </p:spPr>
        <p:txBody>
          <a:bodyPr numCol="1">
            <a:spAutoFit/>
          </a:bodyPr>
          <a:lstStyle/>
          <a:p>
            <a:pPr algn="ctr"/>
            <a:r>
              <a:rPr lang="en-US" sz="1800" b="1">
                <a:solidFill>
                  <a:schemeClr val="bg1"/>
                </a:solidFill>
                <a:latin typeface="Century Gothic" pitchFamily="34" charset="0"/>
                <a:cs typeface="Arial" pitchFamily="34" charset="0"/>
              </a:rPr>
              <a:t>In a constitutional government, it all starts with the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par>
                                <p:cTn id="16" presetID="8" presetClass="exit" presetSubtype="16" fill="hold" grpId="0" nodeType="withEffect">
                                  <p:stCondLst>
                                    <p:cond delay="0"/>
                                  </p:stCondLst>
                                  <p:childTnLst>
                                    <p:animEffect transition="out" filter="diamond(in)">
                                      <p:cBhvr>
                                        <p:cTn id="17" dur="1000"/>
                                        <p:tgtEl>
                                          <p:spTgt spid="23"/>
                                        </p:tgtEl>
                                      </p:cBhvr>
                                    </p:animEffect>
                                    <p:set>
                                      <p:cBhvr>
                                        <p:cTn id="18" dur="1" fill="hold">
                                          <p:stCondLst>
                                            <p:cond delay="999"/>
                                          </p:stCondLst>
                                        </p:cTn>
                                        <p:tgtEl>
                                          <p:spTgt spid="2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par>
                                <p:cTn id="30" presetID="32" presetClass="emph" presetSubtype="0" fill="hold" nodeType="withEffect">
                                  <p:stCondLst>
                                    <p:cond delay="0"/>
                                  </p:stCondLst>
                                  <p:childTnLst>
                                    <p:animRot by="120000">
                                      <p:cBhvr>
                                        <p:cTn id="31" dur="100" fill="hold">
                                          <p:stCondLst>
                                            <p:cond delay="0"/>
                                          </p:stCondLst>
                                        </p:cTn>
                                        <p:tgtEl>
                                          <p:spTgt spid="26"/>
                                        </p:tgtEl>
                                        <p:attrNameLst>
                                          <p:attrName>r</p:attrName>
                                        </p:attrNameLst>
                                      </p:cBhvr>
                                    </p:animRot>
                                    <p:animRot by="-240000">
                                      <p:cBhvr>
                                        <p:cTn id="32" dur="200" fill="hold">
                                          <p:stCondLst>
                                            <p:cond delay="200"/>
                                          </p:stCondLst>
                                        </p:cTn>
                                        <p:tgtEl>
                                          <p:spTgt spid="26"/>
                                        </p:tgtEl>
                                        <p:attrNameLst>
                                          <p:attrName>r</p:attrName>
                                        </p:attrNameLst>
                                      </p:cBhvr>
                                    </p:animRot>
                                    <p:animRot by="240000">
                                      <p:cBhvr>
                                        <p:cTn id="33" dur="200" fill="hold">
                                          <p:stCondLst>
                                            <p:cond delay="400"/>
                                          </p:stCondLst>
                                        </p:cTn>
                                        <p:tgtEl>
                                          <p:spTgt spid="26"/>
                                        </p:tgtEl>
                                        <p:attrNameLst>
                                          <p:attrName>r</p:attrName>
                                        </p:attrNameLst>
                                      </p:cBhvr>
                                    </p:animRot>
                                    <p:animRot by="-240000">
                                      <p:cBhvr>
                                        <p:cTn id="34" dur="200" fill="hold">
                                          <p:stCondLst>
                                            <p:cond delay="600"/>
                                          </p:stCondLst>
                                        </p:cTn>
                                        <p:tgtEl>
                                          <p:spTgt spid="26"/>
                                        </p:tgtEl>
                                        <p:attrNameLst>
                                          <p:attrName>r</p:attrName>
                                        </p:attrNameLst>
                                      </p:cBhvr>
                                    </p:animRot>
                                    <p:animRot by="120000">
                                      <p:cBhvr>
                                        <p:cTn id="35" dur="200" fill="hold">
                                          <p:stCondLst>
                                            <p:cond delay="800"/>
                                          </p:stCondLst>
                                        </p:cTn>
                                        <p:tgtEl>
                                          <p:spTgt spid="26"/>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5"/>
                                        </p:tgtEl>
                                        <p:attrNameLst>
                                          <p:attrName>r</p:attrName>
                                        </p:attrNameLst>
                                      </p:cBhvr>
                                    </p:animRot>
                                    <p:animRot by="-240000">
                                      <p:cBhvr>
                                        <p:cTn id="38" dur="200" fill="hold">
                                          <p:stCondLst>
                                            <p:cond delay="200"/>
                                          </p:stCondLst>
                                        </p:cTn>
                                        <p:tgtEl>
                                          <p:spTgt spid="5"/>
                                        </p:tgtEl>
                                        <p:attrNameLst>
                                          <p:attrName>r</p:attrName>
                                        </p:attrNameLst>
                                      </p:cBhvr>
                                    </p:animRot>
                                    <p:animRot by="240000">
                                      <p:cBhvr>
                                        <p:cTn id="39" dur="200" fill="hold">
                                          <p:stCondLst>
                                            <p:cond delay="400"/>
                                          </p:stCondLst>
                                        </p:cTn>
                                        <p:tgtEl>
                                          <p:spTgt spid="5"/>
                                        </p:tgtEl>
                                        <p:attrNameLst>
                                          <p:attrName>r</p:attrName>
                                        </p:attrNameLst>
                                      </p:cBhvr>
                                    </p:animRot>
                                    <p:animRot by="-240000">
                                      <p:cBhvr>
                                        <p:cTn id="40" dur="200" fill="hold">
                                          <p:stCondLst>
                                            <p:cond delay="600"/>
                                          </p:stCondLst>
                                        </p:cTn>
                                        <p:tgtEl>
                                          <p:spTgt spid="5"/>
                                        </p:tgtEl>
                                        <p:attrNameLst>
                                          <p:attrName>r</p:attrName>
                                        </p:attrNameLst>
                                      </p:cBhvr>
                                    </p:animRot>
                                    <p:animRot by="120000">
                                      <p:cBhvr>
                                        <p:cTn id="41" dur="200" fill="hold">
                                          <p:stCondLst>
                                            <p:cond delay="800"/>
                                          </p:stCondLst>
                                        </p:cTn>
                                        <p:tgtEl>
                                          <p:spTgt spid="5"/>
                                        </p:tgtEl>
                                        <p:attrNameLst>
                                          <p:attrName>r</p:attrName>
                                        </p:attrNameLst>
                                      </p:cBhvr>
                                    </p:animRo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par>
                          <p:cTn id="47" fill="hold" nodeType="afterGroup">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par>
                                <p:cTn id="54" presetID="10" presetClass="entr" presetSubtype="0" fill="hold" nodeType="with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500"/>
                                        <p:tgtEl>
                                          <p:spTgt spid="205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up)">
                                      <p:cBhvr>
                                        <p:cTn id="61" dur="500"/>
                                        <p:tgtEl>
                                          <p:spTgt spid="21"/>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500"/>
                                        <p:tgtEl>
                                          <p:spTgt spid="1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up)">
                                      <p:cBhvr>
                                        <p:cTn id="69" dur="500"/>
                                        <p:tgtEl>
                                          <p:spTgt spid="1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up)">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5" grpId="0" animBg="1"/>
      <p:bldP spid="6" grpId="0" animBg="1"/>
      <p:bldP spid="7" grpId="0" animBg="1"/>
      <p:bldP spid="12" grpId="0"/>
      <p:bldP spid="20" grpId="0" animBg="1"/>
      <p:bldP spid="21" grpId="0" animBg="1"/>
      <p:bldP spid="17"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0" name="Picture 8" descr="G:\constitution_thumb_295_dark_gray_bg.jpg"/>
          <p:cNvPicPr>
            <a:picLocks noChangeAspect="1" noChangeArrowheads="1"/>
          </p:cNvPicPr>
          <p:nvPr/>
        </p:nvPicPr>
        <p:blipFill>
          <a:blip r:embed="rId3" cstate="print"/>
          <a:srcRect/>
          <a:stretch>
            <a:fillRect/>
          </a:stretch>
        </p:blipFill>
        <p:spPr>
          <a:xfrm>
            <a:off x="0" y="1143000"/>
            <a:ext cx="3906838" cy="5486400"/>
          </a:xfrm>
          <a:prstGeom prst="rect">
            <a:avLst/>
          </a:prstGeom>
          <a:noFill/>
        </p:spPr>
      </p:pic>
      <p:pic>
        <p:nvPicPr>
          <p:cNvPr id="95245" name="Picture 13" descr="G:\Florida 1885 Constitution.jpg"/>
          <p:cNvPicPr>
            <a:picLocks noGrp="1" noChangeAspect="1" noChangeArrowheads="1"/>
          </p:cNvPicPr>
          <p:nvPr>
            <p:ph sz="half" idx="2"/>
          </p:nvPr>
        </p:nvPicPr>
        <p:blipFill>
          <a:blip r:embed="rId4" cstate="print"/>
          <a:srcRect/>
          <a:stretch>
            <a:fillRect/>
          </a:stretch>
        </p:blipFill>
        <p:spPr>
          <a:xfrm>
            <a:off x="4267200" y="1143000"/>
            <a:ext cx="3871913" cy="5486400"/>
          </a:xfrm>
        </p:spPr>
      </p:pic>
      <p:sp>
        <p:nvSpPr>
          <p:cNvPr id="95246" name="Rectangle 14"/>
          <p:cNvSpPr>
            <a:spLocks noGrp="1" noChangeArrowheads="1"/>
          </p:cNvSpPr>
          <p:nvPr>
            <p:ph type="title"/>
          </p:nvPr>
        </p:nvSpPr>
        <p:spPr>
          <a:xfrm>
            <a:off x="609600" y="304800"/>
            <a:ext cx="7772400" cy="669925"/>
          </a:xfrm>
        </p:spPr>
        <p:txBody>
          <a:bodyPr numCol="1"/>
          <a:lstStyle/>
          <a:p>
            <a:pPr algn="ctr"/>
            <a:r>
              <a:rPr lang="en-US"/>
              <a:t>IDENTIFY THE DOCUMENTS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3" descr="C:\Documents and Settings\flrea\Local Settings\Temporary Internet Files\Content.IE5\WM7TZ3O8\MC900434389[1].wmf"/>
          <p:cNvPicPr>
            <a:picLocks noChangeAspect="1" noChangeArrowheads="1"/>
          </p:cNvPicPr>
          <p:nvPr/>
        </p:nvPicPr>
        <p:blipFill>
          <a:blip r:embed="rId3" cstate="print"/>
          <a:srcRect t="40260"/>
          <a:stretch>
            <a:fillRect/>
          </a:stretch>
        </p:blipFill>
        <p:spPr>
          <a:xfrm flipH="1">
            <a:off x="228600" y="3733800"/>
            <a:ext cx="3690938" cy="2884488"/>
          </a:xfrm>
          <a:prstGeom prst="rect">
            <a:avLst/>
          </a:prstGeom>
          <a:noFill/>
          <a:ln w="9525">
            <a:noFill/>
            <a:miter lim="800000"/>
            <a:headEnd/>
            <a:tailEnd/>
          </a:ln>
        </p:spPr>
      </p:pic>
      <p:sp>
        <p:nvSpPr>
          <p:cNvPr id="5" name="Cloud Callout 4"/>
          <p:cNvSpPr/>
          <p:nvPr/>
        </p:nvSpPr>
        <p:spPr>
          <a:xfrm>
            <a:off x="1905000" y="0"/>
            <a:ext cx="7239000" cy="5105400"/>
          </a:xfrm>
          <a:prstGeom prst="cloudCallout">
            <a:avLst>
              <a:gd name="adj1" fmla="val -63897"/>
              <a:gd name="adj2" fmla="val 198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numCol="1" anchor="ctr"/>
          <a:lstStyle/>
          <a:p>
            <a:pPr algn="ctr">
              <a:spcBef>
                <a:spcPts val="0"/>
              </a:spcBef>
              <a:spcAft>
                <a:spcPts val="0"/>
              </a:spcAft>
              <a:defRPr/>
            </a:pPr>
            <a:endParaRPr lang="en-US" sz="1800"/>
          </a:p>
        </p:txBody>
      </p:sp>
      <p:sp>
        <p:nvSpPr>
          <p:cNvPr id="2" name="Title 1"/>
          <p:cNvSpPr>
            <a:spLocks noGrp="1"/>
          </p:cNvSpPr>
          <p:nvPr>
            <p:ph type="ctrTitle" idx="2147483647"/>
          </p:nvPr>
        </p:nvSpPr>
        <p:spPr>
          <a:xfrm>
            <a:off x="2587625" y="844550"/>
            <a:ext cx="6019800" cy="2868168"/>
          </a:xfrm>
          <a:noFill/>
          <a:ln/>
        </p:spPr>
        <p:txBody>
          <a:bodyPr lIns="45720" tIns="0" rIns="45720" bIns="0" numCol="1">
            <a:noAutofit/>
          </a:bodyPr>
          <a:lstStyle/>
          <a:p>
            <a:pPr algn="ctr">
              <a:spcAft>
                <a:spcPts val="0"/>
              </a:spcAft>
              <a:defRPr/>
            </a:pPr>
            <a:r>
              <a:rPr lang="en-US" sz="6600" b="1" kern="1200" cap="all" dirty="0">
                <a:ln w="500">
                  <a:solidFill>
                    <a:schemeClr val="tx2">
                      <a:shade val="20000"/>
                      <a:satMod val="120000"/>
                    </a:schemeClr>
                  </a:solidFill>
                </a:ln>
                <a:solidFill>
                  <a:schemeClr val="accent5">
                    <a:lumMod val="60000"/>
                    <a:lumOff val="40000"/>
                  </a:schemeClr>
                </a:solidFill>
                <a:latin typeface="+mj-lt"/>
                <a:ea typeface="+mj-ea"/>
                <a:cs typeface="+mj-cs"/>
              </a:rPr>
              <a:t>How Do they Compare?</a:t>
            </a:r>
          </a:p>
        </p:txBody>
      </p:sp>
      <p:sp>
        <p:nvSpPr>
          <p:cNvPr id="100357" name="Subtitle 2" descr="Rectangle: Click to edit Master text styles Second level Third level Fourth level Fifth level"/>
          <p:cNvSpPr>
            <a:spLocks noGrp="1"/>
          </p:cNvSpPr>
          <p:nvPr>
            <p:ph type="subTitle" idx="2147483647"/>
          </p:nvPr>
        </p:nvSpPr>
        <p:spPr>
          <a:xfrm>
            <a:off x="3128963" y="3836988"/>
            <a:ext cx="5481637" cy="517525"/>
          </a:xfrm>
        </p:spPr>
        <p:txBody>
          <a:bodyPr lIns="45720" tIns="0" rIns="45720" bIns="0" numCol="1"/>
          <a:lstStyle/>
          <a:p>
            <a:pPr marL="0" indent="0">
              <a:buFont typeface="Wingdings" pitchFamily="2" charset="2"/>
              <a:buNone/>
            </a:pPr>
            <a:r>
              <a:rPr lang="en-US" sz="3300">
                <a:solidFill>
                  <a:schemeClr val="tx2"/>
                </a:solidFill>
              </a:rPr>
              <a:t>FLORIDA CONSTITUTION</a:t>
            </a:r>
          </a:p>
        </p:txBody>
      </p:sp>
      <p:sp>
        <p:nvSpPr>
          <p:cNvPr id="100358" name="Rectangle 6"/>
          <p:cNvSpPr>
            <a:spLocks noGrp="1" noChangeArrowheads="1"/>
          </p:cNvSpPr>
          <p:nvPr>
            <p:ph type="title" idx="2147483647"/>
          </p:nvPr>
        </p:nvSpPr>
        <p:spPr>
          <a:xfrm>
            <a:off x="0" y="1"/>
            <a:ext cx="3962400" cy="685800"/>
          </a:xfrm>
        </p:spPr>
        <p:txBody>
          <a:bodyPr numCol="1"/>
          <a:lstStyle/>
          <a:p>
            <a:r>
              <a:rPr lang="en-US" sz="3200" dirty="0"/>
              <a:t>U.S. CONSTITUTION</a:t>
            </a:r>
          </a:p>
        </p:txBody>
      </p:sp>
    </p:spTree>
  </p:cSld>
  <p:clrMapOvr>
    <a:masterClrMapping/>
  </p:clrMapOvr>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Times New Roman"/>
      </a:majorFont>
      <a:minorFont>
        <a:latin typeface="Tahom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spDef>
    <a:lnDef>
      <a:spPr>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3129</TotalTime>
  <Words>2146</Words>
  <Application>Microsoft Office PowerPoint</Application>
  <PresentationFormat>On-screen Show (4:3)</PresentationFormat>
  <Paragraphs>233</Paragraphs>
  <Slides>48</Slides>
  <Notes>38</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48</vt:i4>
      </vt:variant>
    </vt:vector>
  </HeadingPairs>
  <TitlesOfParts>
    <vt:vector size="69" baseType="lpstr">
      <vt:lpstr>Agency FB</vt:lpstr>
      <vt:lpstr>Arial</vt:lpstr>
      <vt:lpstr>Arial Narrow</vt:lpstr>
      <vt:lpstr>Berlin Sans FB Demi</vt:lpstr>
      <vt:lpstr>Blackadder ITC</vt:lpstr>
      <vt:lpstr>Calibri</vt:lpstr>
      <vt:lpstr>Cambria</vt:lpstr>
      <vt:lpstr>Century Gothic</vt:lpstr>
      <vt:lpstr>Comic Sans MS</vt:lpstr>
      <vt:lpstr>Goudy Stout</vt:lpstr>
      <vt:lpstr>Informal Roman</vt:lpstr>
      <vt:lpstr>Kristen ITC</vt:lpstr>
      <vt:lpstr>Showcard Gothic</vt:lpstr>
      <vt:lpstr>Tahoma</vt:lpstr>
      <vt:lpstr>Times New Roman</vt:lpstr>
      <vt:lpstr>TimesNewRomanPS-BoldMT</vt:lpstr>
      <vt:lpstr>TimesNewRomanPSMT</vt:lpstr>
      <vt:lpstr>Trebuchet MS</vt:lpstr>
      <vt:lpstr>Wingdings</vt:lpstr>
      <vt:lpstr>Wingdings 2</vt:lpstr>
      <vt:lpstr>Blueprint</vt:lpstr>
      <vt:lpstr>SS.7.C.3.13</vt:lpstr>
      <vt:lpstr> SS.7.C.3.13</vt:lpstr>
      <vt:lpstr>COMPARING THE U.S. AND FLORIDA CONSTITUTIONS</vt:lpstr>
      <vt:lpstr>PowerPoint Presentation</vt:lpstr>
      <vt:lpstr>In general, a constitution is a document that organizes a government.</vt:lpstr>
      <vt:lpstr>PowerPoint Presentation</vt:lpstr>
      <vt:lpstr>PowerPoint Presentation</vt:lpstr>
      <vt:lpstr>IDENTIFY THE DOCUMENTS</vt:lpstr>
      <vt:lpstr>How Do they Compare?</vt:lpstr>
      <vt:lpstr>PowerPoint Presentation</vt:lpstr>
      <vt:lpstr>What are the First three words of the U.S. Constitution?</vt:lpstr>
      <vt:lpstr>What are the First three words of the FLORIDA Constitution?</vt:lpstr>
      <vt:lpstr>How Do they Compare?</vt:lpstr>
      <vt:lpstr>PowerPoint Presentation</vt:lpstr>
      <vt:lpstr>Similarities</vt:lpstr>
      <vt:lpstr>  COMPARATIVE CONSTITUTIONS Read the first paragraph and the activity directions.</vt:lpstr>
      <vt:lpstr>Volunteer?</vt:lpstr>
      <vt:lpstr>Key Points of The Preamble</vt:lpstr>
      <vt:lpstr>Volunteer?</vt:lpstr>
      <vt:lpstr>KEY POINTS OF BOTH </vt:lpstr>
      <vt:lpstr>PowerPoint Presentation</vt:lpstr>
      <vt:lpstr>PowerPoint Presentation</vt:lpstr>
      <vt:lpstr>PowerPoint Presentation</vt:lpstr>
      <vt:lpstr>PowerPoint Presentation</vt:lpstr>
      <vt:lpstr>ARTICLE IV OF THE U.S. CONSTITUTION</vt:lpstr>
      <vt:lpstr>PowerPoint Presentation</vt:lpstr>
      <vt:lpstr>ACTIVITY</vt:lpstr>
      <vt:lpstr>PowerPoint Presentation</vt:lpstr>
      <vt:lpstr>PowerPoint Presentation</vt:lpstr>
      <vt:lpstr>PowerPoint Presentation</vt:lpstr>
      <vt:lpstr>DISCUSSION</vt:lpstr>
      <vt:lpstr>DISCUSSION</vt:lpstr>
      <vt:lpstr>DISCUSSION</vt:lpstr>
      <vt:lpstr>AMENDING THE U.S. CONSTITUTION</vt:lpstr>
      <vt:lpstr>PowerPoint Presentation</vt:lpstr>
      <vt:lpstr>AMENDING THE FLORIDA CONSTITUTION</vt:lpstr>
      <vt:lpstr>AMENDING THE FLORIDA CONSTITUTION</vt:lpstr>
      <vt:lpstr>PowerPoint Presentation</vt:lpstr>
      <vt:lpstr>PowerPoint Presentation</vt:lpstr>
      <vt:lpstr>DIRECTIONS</vt:lpstr>
      <vt:lpstr>PowerPoint Presentation</vt:lpstr>
      <vt:lpstr>PowerPoint Presentation</vt:lpstr>
      <vt:lpstr>PowerPoint Presentation</vt:lpstr>
      <vt:lpstr>PowerPoint Presentation</vt:lpstr>
      <vt:lpstr>So, how do they stack?</vt:lpstr>
      <vt:lpstr>FORMATIVE ASSESSMENT 1</vt:lpstr>
      <vt:lpstr>FORMATIVE ASSESSMENT 2</vt:lpstr>
      <vt:lpstr>FORMATIVE ASSESSMENT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dc:creator>
  <cp:lastModifiedBy>Denis Macisaac</cp:lastModifiedBy>
  <cp:revision>36</cp:revision>
  <dcterms:created xsi:type="dcterms:W3CDTF">2012-10-10T17:24:45Z</dcterms:created>
  <dcterms:modified xsi:type="dcterms:W3CDTF">2020-01-17T18:58:28Z</dcterms:modified>
</cp:coreProperties>
</file>