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01" r:id="rId3"/>
    <p:sldId id="270" r:id="rId4"/>
    <p:sldId id="287" r:id="rId5"/>
    <p:sldId id="288" r:id="rId6"/>
    <p:sldId id="302" r:id="rId7"/>
    <p:sldId id="259" r:id="rId8"/>
    <p:sldId id="292" r:id="rId9"/>
    <p:sldId id="271" r:id="rId10"/>
    <p:sldId id="272" r:id="rId11"/>
    <p:sldId id="273" r:id="rId12"/>
    <p:sldId id="274" r:id="rId13"/>
    <p:sldId id="260" r:id="rId14"/>
    <p:sldId id="282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9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7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9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6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3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8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7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4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0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F803-D8D3-4C89-BF84-0B1558F0CC43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B6A73-6329-4645-BD48-BF39116D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XA4Ob3s-V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zuwnxDIbv2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MCDikASE4o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Dh9-X12Gc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0" y="1600200"/>
            <a:ext cx="5070764" cy="1143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71174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WHO WOULD BE THE LEADER OF THIS NEW GOVERNMENT?</a:t>
            </a:r>
          </a:p>
        </p:txBody>
      </p:sp>
      <p:sp>
        <p:nvSpPr>
          <p:cNvPr id="5" name="Scroll: Horizontal 4"/>
          <p:cNvSpPr/>
          <p:nvPr/>
        </p:nvSpPr>
        <p:spPr>
          <a:xfrm>
            <a:off x="152400" y="1066800"/>
            <a:ext cx="7696200" cy="2807279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President with power of veto, elected to a 4 year term (no term limit)</a:t>
            </a:r>
          </a:p>
        </p:txBody>
      </p:sp>
      <p:sp>
        <p:nvSpPr>
          <p:cNvPr id="6" name="Scroll: Horizontal 5"/>
          <p:cNvSpPr/>
          <p:nvPr/>
        </p:nvSpPr>
        <p:spPr>
          <a:xfrm>
            <a:off x="561975" y="3390214"/>
            <a:ext cx="8020050" cy="3276336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elected by the electoral college (voters for President chosen by local elections), winner has most electoral votes, runner up becomes Vice President</a:t>
            </a:r>
          </a:p>
        </p:txBody>
      </p:sp>
    </p:spTree>
    <p:extLst>
      <p:ext uri="{BB962C8B-B14F-4D97-AF65-F5344CB8AC3E}">
        <p14:creationId xmlns:p14="http://schemas.microsoft.com/office/powerpoint/2010/main" val="25490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120032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WHO HAS THE SUPREME POWER – STATES OR NATIONAL GOVERNMENT?</a:t>
            </a:r>
          </a:p>
        </p:txBody>
      </p:sp>
      <p:sp>
        <p:nvSpPr>
          <p:cNvPr id="5" name="Scroll: Horizontal 4"/>
          <p:cNvSpPr/>
          <p:nvPr/>
        </p:nvSpPr>
        <p:spPr>
          <a:xfrm>
            <a:off x="76200" y="991552"/>
            <a:ext cx="7696200" cy="2807279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SUPREMACY CLAUSE – U.S. Constitution is supreme law of the land</a:t>
            </a:r>
          </a:p>
        </p:txBody>
      </p:sp>
      <p:sp>
        <p:nvSpPr>
          <p:cNvPr id="6" name="Scroll: Horizontal 5"/>
          <p:cNvSpPr/>
          <p:nvPr/>
        </p:nvSpPr>
        <p:spPr>
          <a:xfrm>
            <a:off x="609600" y="3505200"/>
            <a:ext cx="8001000" cy="3316288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NECESSARY AND PROPER CLAUSE (“elastic clause”) – gives Congress power to carry out the expressed powers listed in the Constitution</a:t>
            </a:r>
          </a:p>
        </p:txBody>
      </p:sp>
    </p:spTree>
    <p:extLst>
      <p:ext uri="{BB962C8B-B14F-4D97-AF65-F5344CB8AC3E}">
        <p14:creationId xmlns:p14="http://schemas.microsoft.com/office/powerpoint/2010/main" val="40716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8750" y="0"/>
            <a:ext cx="8877300" cy="3477875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September 17, 1787 – Philadelphia Convention approved a draft of the Constitution to submit to the states for ratification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400" y="6324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Constitutional Convention for Dummies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64050" y="60332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Constitutional Convention with raps by Alexander Hamilton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76200" y="-63816"/>
            <a:ext cx="9296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9 out of 13 states </a:t>
            </a:r>
            <a:r>
              <a:rPr lang="en-US" sz="3600" b="1" dirty="0">
                <a:latin typeface="Century Gothic" panose="020B0502020202020204" pitchFamily="34" charset="0"/>
              </a:rPr>
              <a:t>had to ratify the Constitution before it could go into effect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Ratification Debate:</a:t>
            </a:r>
          </a:p>
          <a:p>
            <a:r>
              <a:rPr lang="en-US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FEDERALISTS</a:t>
            </a:r>
            <a:r>
              <a:rPr lang="en-US" sz="3600" b="1" dirty="0">
                <a:latin typeface="Century Gothic" panose="020B0502020202020204" pitchFamily="34" charset="0"/>
              </a:rPr>
              <a:t> – supported the Constitution and strong national government</a:t>
            </a:r>
          </a:p>
          <a:p>
            <a:r>
              <a:rPr lang="en-US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ANTI-FEDERALISTS</a:t>
            </a:r>
            <a:r>
              <a:rPr lang="en-US" sz="3600" b="1" dirty="0">
                <a:latin typeface="Century Gothic" panose="020B0502020202020204" pitchFamily="34" charset="0"/>
              </a:rPr>
              <a:t> – opposed a 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	     strong national government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22518" y="4645391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Federalist v. Anti-Federalists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3278428" y="5796865"/>
            <a:ext cx="3350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Why wasn’t the Bill of Rights Originally in in the Constitution?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75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514099"/>
              </p:ext>
            </p:extLst>
          </p:nvPr>
        </p:nvGraphicFramePr>
        <p:xfrm>
          <a:off x="76200" y="76199"/>
          <a:ext cx="883920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802">
                  <a:extLst>
                    <a:ext uri="{9D8B030D-6E8A-4147-A177-3AD203B41FA5}">
                      <a16:colId xmlns:a16="http://schemas.microsoft.com/office/drawing/2014/main" val="3171825015"/>
                    </a:ext>
                  </a:extLst>
                </a:gridCol>
                <a:gridCol w="3843130">
                  <a:extLst>
                    <a:ext uri="{9D8B030D-6E8A-4147-A177-3AD203B41FA5}">
                      <a16:colId xmlns:a16="http://schemas.microsoft.com/office/drawing/2014/main" val="4044841493"/>
                    </a:ext>
                  </a:extLst>
                </a:gridCol>
                <a:gridCol w="3766268">
                  <a:extLst>
                    <a:ext uri="{9D8B030D-6E8A-4147-A177-3AD203B41FA5}">
                      <a16:colId xmlns:a16="http://schemas.microsoft.com/office/drawing/2014/main" val="2805085351"/>
                    </a:ext>
                  </a:extLst>
                </a:gridCol>
              </a:tblGrid>
              <a:tr h="4169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715607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224841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511407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442010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962211"/>
                  </a:ext>
                </a:extLst>
              </a:tr>
              <a:tr h="1212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	</a:t>
                      </a:r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6918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76400" y="152400"/>
            <a:ext cx="3200400" cy="3285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FEDERALISTS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152400"/>
            <a:ext cx="3429000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ANTI-FEDERALISTS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914400"/>
            <a:ext cx="1143000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LEADERS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600" y="2209800"/>
            <a:ext cx="1143000" cy="2769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ARGUMENTS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00" y="3355831"/>
            <a:ext cx="1143000" cy="2769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STRATEGY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99" y="4670589"/>
            <a:ext cx="1159625" cy="2616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1100" b="1" dirty="0">
                <a:latin typeface="Century Gothic" panose="020B0502020202020204" pitchFamily="34" charset="0"/>
              </a:rPr>
              <a:t>ADVANTAGES</a:t>
            </a:r>
            <a:endParaRPr lang="en-US" sz="12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225" y="5854542"/>
            <a:ext cx="1177175" cy="2308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900" b="1" dirty="0">
                <a:latin typeface="Century Gothic" panose="020B0502020202020204" pitchFamily="34" charset="0"/>
              </a:rPr>
              <a:t>DISADVANTAGES</a:t>
            </a:r>
            <a:endParaRPr lang="en-US" sz="12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4015" y="533400"/>
            <a:ext cx="3811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George Washington	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Ben Franklin		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James Madison	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Alexander Hamilton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9557" y="1786130"/>
            <a:ext cx="3805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A strong national government was needed to maintain order and preserve the Union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5400" y="2894165"/>
            <a:ext cx="373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Emphasized the weaknesses of the Articles of Confederation, showed their opponents as negative with no solutions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91743" y="4327581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Strong leaders, well organized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0800" y="4327581"/>
            <a:ext cx="363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Appealed to popular distrust of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government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27320" y="5342741"/>
            <a:ext cx="3459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Poorly organized, slow to respond to Federalist challenge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90837" y="480999"/>
            <a:ext cx="3724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George Mason, Patrick Henry, James Winthrop, John Hancock, George Clinton</a:t>
            </a:r>
            <a:r>
              <a:rPr lang="en-US" dirty="0"/>
              <a:t>		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60357" y="1752694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 strong central government would destroy the work of the Revolution, limit democracy and limit states’ rights	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07924" y="2954359"/>
            <a:ext cx="37074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Argued that the proposed Constitution contained no protection of individual rights, it gave the central government more power than the British king ever had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600" y="64836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Federalists v. Anti-Federalists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91743" y="5588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Constitution was new and</a:t>
            </a:r>
          </a:p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untried, lacked a bill of rights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345" y="152400"/>
            <a:ext cx="462157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FEDERALISTS PAPERS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To try to convince people to accept the Constitution, James Madison, Alexander Hamilton, John Jay wrote the Federalist Papers (85 essays that gave reasons for ratification)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-76200"/>
            <a:ext cx="445643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760" y="3860926"/>
            <a:ext cx="2286000" cy="270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509436" y="607518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Alexander Hamilton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209" y="539218"/>
            <a:ext cx="2283027" cy="2779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509436" y="2590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Madison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885" y="1120187"/>
            <a:ext cx="200255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758480" y="327899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Jay</a:t>
            </a:r>
          </a:p>
        </p:txBody>
      </p:sp>
    </p:spTree>
    <p:extLst>
      <p:ext uri="{BB962C8B-B14F-4D97-AF65-F5344CB8AC3E}">
        <p14:creationId xmlns:p14="http://schemas.microsoft.com/office/powerpoint/2010/main" val="40940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28600"/>
            <a:ext cx="92790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SHOULD THEY MAKE CHANGES TO THE ARTICLES OR CREATE A NEW DOCUMENT?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Scroll: Horizontal 2"/>
          <p:cNvSpPr/>
          <p:nvPr/>
        </p:nvSpPr>
        <p:spPr>
          <a:xfrm>
            <a:off x="228600" y="1981200"/>
            <a:ext cx="8763000" cy="44831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4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decide to create a new document and worked in secret for 4 months at Independence Hall to create a new government.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84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36" y="170995"/>
            <a:ext cx="91093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SHOULD STATES HAVE EQUAL REPRESENTATION OR SHOULD IT BE BASED ON POPULATION?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b="1" dirty="0">
                <a:effectLst/>
                <a:latin typeface="Century Gothic" panose="020B0502020202020204" pitchFamily="34" charset="0"/>
              </a:rPr>
              <a:t>Option #1: </a:t>
            </a:r>
            <a:r>
              <a:rPr lang="en-US" sz="48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VIRGINIA PLAN </a:t>
            </a:r>
            <a:r>
              <a:rPr lang="en-US" sz="4800" b="1" dirty="0">
                <a:latin typeface="Century Gothic" panose="020B0502020202020204" pitchFamily="34" charset="0"/>
              </a:rPr>
              <a:t>by James Madison called for 3 branches of government with a </a:t>
            </a:r>
            <a:r>
              <a:rPr lang="en-US" sz="48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BICAMERAL</a:t>
            </a:r>
            <a:r>
              <a:rPr lang="en-US" sz="4800" b="1" dirty="0">
                <a:latin typeface="Century Gothic" panose="020B0502020202020204" pitchFamily="34" charset="0"/>
              </a:rPr>
              <a:t> (two house) legislature based on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9390">
            <a:off x="9211855" y="1554577"/>
            <a:ext cx="3733058" cy="594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9473">
            <a:off x="-2838974" y="3468777"/>
            <a:ext cx="281749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477000" y="6248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Madison</a:t>
            </a:r>
          </a:p>
        </p:txBody>
      </p:sp>
    </p:spTree>
    <p:extLst>
      <p:ext uri="{BB962C8B-B14F-4D97-AF65-F5344CB8AC3E}">
        <p14:creationId xmlns:p14="http://schemas.microsoft.com/office/powerpoint/2010/main" val="11138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00" y="1033620"/>
            <a:ext cx="91093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>
                <a:latin typeface="Century Gothic" panose="020B0502020202020204" pitchFamily="34" charset="0"/>
              </a:rPr>
              <a:t>Option #2: </a:t>
            </a:r>
            <a:r>
              <a:rPr lang="en-US" sz="54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NEW JERSEY PLAN</a:t>
            </a:r>
            <a:r>
              <a:rPr lang="en-US" sz="5400" b="1" dirty="0">
                <a:latin typeface="Century Gothic" panose="020B0502020202020204" pitchFamily="34" charset="0"/>
              </a:rPr>
              <a:t> by William Patterson called for a unicameral </a:t>
            </a:r>
          </a:p>
          <a:p>
            <a:r>
              <a:rPr lang="en-US" sz="5400" b="1" dirty="0">
                <a:latin typeface="Century Gothic" panose="020B0502020202020204" pitchFamily="34" charset="0"/>
              </a:rPr>
              <a:t> legislature based on equal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0316">
            <a:off x="8843463" y="1460224"/>
            <a:ext cx="4870184" cy="5881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 rot="732703">
            <a:off x="3059474" y="41981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William Patterson</a:t>
            </a:r>
          </a:p>
        </p:txBody>
      </p:sp>
    </p:spTree>
    <p:extLst>
      <p:ext uri="{BB962C8B-B14F-4D97-AF65-F5344CB8AC3E}">
        <p14:creationId xmlns:p14="http://schemas.microsoft.com/office/powerpoint/2010/main" val="277936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36" y="914400"/>
            <a:ext cx="91093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200" b="1" dirty="0">
                <a:latin typeface="Century Gothic" panose="020B0502020202020204" pitchFamily="34" charset="0"/>
              </a:rPr>
              <a:t>Option #3: </a:t>
            </a:r>
            <a:r>
              <a:rPr lang="en-US" sz="42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“GREAT COMPROMISE” </a:t>
            </a:r>
            <a:r>
              <a:rPr lang="en-US" sz="4200" b="1" dirty="0">
                <a:latin typeface="Century Gothic" panose="020B0502020202020204" pitchFamily="34" charset="0"/>
              </a:rPr>
              <a:t>or </a:t>
            </a:r>
            <a:r>
              <a:rPr lang="en-US" sz="42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CONNECTICUT COMPROMISE </a:t>
            </a:r>
            <a:r>
              <a:rPr lang="en-US" sz="4200" b="1" dirty="0">
                <a:latin typeface="Century Gothic" panose="020B0502020202020204" pitchFamily="34" charset="0"/>
              </a:rPr>
              <a:t>by Roger Sherman of CT –  bicameral legislature </a:t>
            </a:r>
          </a:p>
          <a:p>
            <a:r>
              <a:rPr lang="en-US" sz="4200" b="1" dirty="0">
                <a:latin typeface="Century Gothic" panose="020B0502020202020204" pitchFamily="34" charset="0"/>
              </a:rPr>
              <a:t> with the Senate based on equal representation and the House of   Representatives based on population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	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422">
            <a:off x="8937228" y="2012570"/>
            <a:ext cx="3773580" cy="498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 rot="372639">
            <a:off x="4739059" y="6304457"/>
            <a:ext cx="181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Roger Sherman</a:t>
            </a:r>
          </a:p>
        </p:txBody>
      </p:sp>
    </p:spTree>
    <p:extLst>
      <p:ext uri="{BB962C8B-B14F-4D97-AF65-F5344CB8AC3E}">
        <p14:creationId xmlns:p14="http://schemas.microsoft.com/office/powerpoint/2010/main" val="14931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518" y="228600"/>
            <a:ext cx="9279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The Decision?</a:t>
            </a:r>
          </a:p>
        </p:txBody>
      </p:sp>
      <p:sp>
        <p:nvSpPr>
          <p:cNvPr id="3" name="Scroll: Horizontal 2"/>
          <p:cNvSpPr/>
          <p:nvPr/>
        </p:nvSpPr>
        <p:spPr>
          <a:xfrm>
            <a:off x="152400" y="1981200"/>
            <a:ext cx="8763000" cy="44831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Option #3: The Great Compromise	</a:t>
            </a:r>
          </a:p>
        </p:txBody>
      </p:sp>
    </p:spTree>
    <p:extLst>
      <p:ext uri="{BB962C8B-B14F-4D97-AF65-F5344CB8AC3E}">
        <p14:creationId xmlns:p14="http://schemas.microsoft.com/office/powerpoint/2010/main" val="29570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2215991"/>
          </a:xfrm>
          <a:prstGeom prst="rect">
            <a:avLst/>
          </a:prstGeom>
          <a:solidFill>
            <a:schemeClr val="bg2">
              <a:lumMod val="90000"/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SLAVERY QUESTIONS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1. Would slaves count for population based representation?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4" name="Scroll: Horizontal 3"/>
          <p:cNvSpPr/>
          <p:nvPr/>
        </p:nvSpPr>
        <p:spPr>
          <a:xfrm>
            <a:off x="152400" y="1981200"/>
            <a:ext cx="8763000" cy="44831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3/5 COMPROMISE – slaves would count as 3/5 a person for the House of Representatives and for tax purposes</a:t>
            </a:r>
          </a:p>
          <a:p>
            <a:pPr lvl="0"/>
            <a:r>
              <a:rPr lang="en-US" b="1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707886"/>
          </a:xfrm>
          <a:prstGeom prst="rect">
            <a:avLst/>
          </a:prstGeom>
          <a:solidFill>
            <a:schemeClr val="bg2">
              <a:lumMod val="90000"/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2. Would slavery be outlawed?</a:t>
            </a:r>
          </a:p>
        </p:txBody>
      </p:sp>
      <p:sp>
        <p:nvSpPr>
          <p:cNvPr id="5" name="Scroll: Horizontal 4"/>
          <p:cNvSpPr/>
          <p:nvPr/>
        </p:nvSpPr>
        <p:spPr>
          <a:xfrm>
            <a:off x="440267" y="499433"/>
            <a:ext cx="7658100" cy="31877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COMMERCE AND SLAVE TRADE COMPROMISE – Congress would not tax state exports and the slave trade would end in 1808</a:t>
            </a:r>
          </a:p>
        </p:txBody>
      </p:sp>
      <p:sp>
        <p:nvSpPr>
          <p:cNvPr id="6" name="Scroll: Horizontal 5"/>
          <p:cNvSpPr/>
          <p:nvPr/>
        </p:nvSpPr>
        <p:spPr>
          <a:xfrm>
            <a:off x="1039284" y="3510990"/>
            <a:ext cx="7658100" cy="31877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FUGITIVE SLAVE CLAUSE – “a person held to service or </a:t>
            </a:r>
            <a:r>
              <a:rPr lang="en-US" sz="32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labour</a:t>
            </a: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” who fled to another state would be returned to their owner</a:t>
            </a: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841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76200"/>
            <a:ext cx="8991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WHO WOULD BE IN CONTROL OF TRADE – STATES OR NATIONAL GOVERNMENT?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croll: Horizontal 4"/>
          <p:cNvSpPr/>
          <p:nvPr/>
        </p:nvSpPr>
        <p:spPr>
          <a:xfrm>
            <a:off x="228600" y="1981200"/>
            <a:ext cx="8572500" cy="4254550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Congress can regulate interstate and foreign trade, could put tariffs on imports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	</a:t>
            </a:r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5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604</Words>
  <Application>Microsoft Office PowerPoint</Application>
  <PresentationFormat>On-screen Show (4:3)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Denis Macisaac</cp:lastModifiedBy>
  <cp:revision>143</cp:revision>
  <dcterms:created xsi:type="dcterms:W3CDTF">2016-11-08T11:50:01Z</dcterms:created>
  <dcterms:modified xsi:type="dcterms:W3CDTF">2019-12-17T16:49:55Z</dcterms:modified>
</cp:coreProperties>
</file>