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9" r:id="rId3"/>
    <p:sldId id="306" r:id="rId4"/>
    <p:sldId id="307" r:id="rId5"/>
    <p:sldId id="289" r:id="rId6"/>
    <p:sldId id="280" r:id="rId7"/>
    <p:sldId id="256" r:id="rId8"/>
    <p:sldId id="263" r:id="rId9"/>
    <p:sldId id="283" r:id="rId10"/>
    <p:sldId id="264" r:id="rId11"/>
    <p:sldId id="284" r:id="rId12"/>
    <p:sldId id="257" r:id="rId13"/>
    <p:sldId id="265" r:id="rId14"/>
    <p:sldId id="295" r:id="rId15"/>
    <p:sldId id="285" r:id="rId16"/>
    <p:sldId id="266" r:id="rId17"/>
    <p:sldId id="286" r:id="rId18"/>
    <p:sldId id="258" r:id="rId19"/>
    <p:sldId id="26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1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D3F803-D8D3-4C89-BF84-0B1558F0CC43}"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86239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3F803-D8D3-4C89-BF84-0B1558F0CC43}"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80117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3F803-D8D3-4C89-BF84-0B1558F0CC43}"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6564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3F803-D8D3-4C89-BF84-0B1558F0CC43}"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114739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D3F803-D8D3-4C89-BF84-0B1558F0CC43}"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4102267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D3F803-D8D3-4C89-BF84-0B1558F0CC43}"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420043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D3F803-D8D3-4C89-BF84-0B1558F0CC43}" type="datetimeFigureOut">
              <a:rPr lang="en-US" smtClean="0"/>
              <a:t>12/17/2019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423385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3F803-D8D3-4C89-BF84-0B1558F0CC43}" type="datetimeFigureOut">
              <a:rPr lang="en-US" smtClean="0"/>
              <a:t>12/17/2019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308928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3F803-D8D3-4C89-BF84-0B1558F0CC43}" type="datetimeFigureOut">
              <a:rPr lang="en-US" smtClean="0"/>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96207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D3F803-D8D3-4C89-BF84-0B1558F0CC43}"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397124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D3F803-D8D3-4C89-BF84-0B1558F0CC43}"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B6A73-6329-4645-BD48-BF39116D9A5E}" type="slidenum">
              <a:rPr lang="en-US" smtClean="0"/>
              <a:t>‹#›</a:t>
            </a:fld>
            <a:endParaRPr lang="en-US"/>
          </a:p>
        </p:txBody>
      </p:sp>
    </p:spTree>
    <p:extLst>
      <p:ext uri="{BB962C8B-B14F-4D97-AF65-F5344CB8AC3E}">
        <p14:creationId xmlns:p14="http://schemas.microsoft.com/office/powerpoint/2010/main" val="1216509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3F803-D8D3-4C89-BF84-0B1558F0CC43}" type="datetimeFigureOut">
              <a:rPr lang="en-US" smtClean="0"/>
              <a:t>12/17/2019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B6A73-6329-4645-BD48-BF39116D9A5E}" type="slidenum">
              <a:rPr lang="en-US" smtClean="0"/>
              <a:t>‹#›</a:t>
            </a:fld>
            <a:endParaRPr lang="en-US"/>
          </a:p>
        </p:txBody>
      </p:sp>
    </p:spTree>
    <p:extLst>
      <p:ext uri="{BB962C8B-B14F-4D97-AF65-F5344CB8AC3E}">
        <p14:creationId xmlns:p14="http://schemas.microsoft.com/office/powerpoint/2010/main" val="19942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QQtJNK5_8Uk" TargetMode="External"/><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1pbJHH9F9-Q"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dfjuSkJxGS0"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KsasRqBW0_A"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hyperlink" Target="https://www.youtube.com/watch?v=fRMvSDaY4U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76200" y="685800"/>
            <a:ext cx="8763000" cy="1524000"/>
          </a:xfrm>
          <a:prstGeom prst="rect">
            <a:avLst/>
          </a:prstGeom>
        </p:spPr>
        <p:txBody>
          <a:bodyPr wrap="none">
            <a:prstTxWarp prst="textPlain">
              <a:avLst/>
            </a:prstTxWarp>
            <a:spAutoFit/>
          </a:bodyPr>
          <a:lstStyle/>
          <a:p>
            <a:pPr lvl="0"/>
            <a:r>
              <a:rPr lang="en-US" b="1" dirty="0">
                <a:ln>
                  <a:solidFill>
                    <a:schemeClr val="tx1"/>
                  </a:solidFill>
                </a:ln>
                <a:solidFill>
                  <a:prstClr val="white"/>
                </a:solidFill>
                <a:effectLst>
                  <a:glow rad="101600">
                    <a:schemeClr val="bg1">
                      <a:lumMod val="75000"/>
                      <a:alpha val="40000"/>
                    </a:schemeClr>
                  </a:glow>
                </a:effectLst>
                <a:latin typeface="Century Gothic" panose="020B0502020202020204" pitchFamily="34" charset="0"/>
              </a:rPr>
              <a:t>A NEW NATION</a:t>
            </a:r>
          </a:p>
        </p:txBody>
      </p:sp>
    </p:spTree>
    <p:extLst>
      <p:ext uri="{BB962C8B-B14F-4D97-AF65-F5344CB8AC3E}">
        <p14:creationId xmlns:p14="http://schemas.microsoft.com/office/powerpoint/2010/main" val="1085129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10835" y="838200"/>
            <a:ext cx="8991600" cy="5786199"/>
          </a:xfrm>
          <a:prstGeom prst="rect">
            <a:avLst/>
          </a:prstGeom>
          <a:noFill/>
        </p:spPr>
        <p:txBody>
          <a:bodyPr wrap="square" rtlCol="0">
            <a:spAutoFit/>
          </a:bodyPr>
          <a:lstStyle/>
          <a:p>
            <a:pPr marL="285750" indent="-285750">
              <a:buFont typeface="Arial" panose="020B0604020202020204" pitchFamily="34" charset="0"/>
              <a:buChar char="•"/>
            </a:pPr>
            <a:r>
              <a:rPr lang="en-US" sz="4400" b="1" dirty="0">
                <a:latin typeface="Century Gothic" panose="020B0502020202020204" pitchFamily="34" charset="0"/>
              </a:rPr>
              <a:t>negotiated the Treaty of Paris 1783 (ended the Revolutionary War)</a:t>
            </a:r>
          </a:p>
          <a:p>
            <a:pPr marL="285750" indent="-285750">
              <a:buFont typeface="Arial" panose="020B0604020202020204" pitchFamily="34" charset="0"/>
              <a:buChar char="•"/>
            </a:pPr>
            <a:r>
              <a:rPr lang="en-US" sz="4400" b="1" dirty="0">
                <a:effectLst>
                  <a:glow rad="101600">
                    <a:schemeClr val="accent1">
                      <a:satMod val="175000"/>
                      <a:alpha val="40000"/>
                    </a:schemeClr>
                  </a:glow>
                </a:effectLst>
                <a:latin typeface="Century Gothic" panose="020B0502020202020204" pitchFamily="34" charset="0"/>
              </a:rPr>
              <a:t>LAND ORDINANCE OF 1785 </a:t>
            </a:r>
            <a:r>
              <a:rPr lang="en-US" sz="4400" b="1" dirty="0">
                <a:latin typeface="Century Gothic" panose="020B0502020202020204" pitchFamily="34" charset="0"/>
              </a:rPr>
              <a:t>– public policy for western lands, provided for setting aside one section of land in each township for public education</a:t>
            </a:r>
            <a:endParaRPr lang="en-US" sz="2800" dirty="0"/>
          </a:p>
          <a:p>
            <a:endParaRPr lang="en-US" dirty="0"/>
          </a:p>
        </p:txBody>
      </p:sp>
      <p:sp>
        <p:nvSpPr>
          <p:cNvPr id="2" name="Rectangle 1"/>
          <p:cNvSpPr/>
          <p:nvPr/>
        </p:nvSpPr>
        <p:spPr>
          <a:xfrm>
            <a:off x="228600" y="228600"/>
            <a:ext cx="5410200" cy="685800"/>
          </a:xfrm>
          <a:prstGeom prst="rect">
            <a:avLst/>
          </a:prstGeom>
        </p:spPr>
        <p:txBody>
          <a:bodyPr wrap="none">
            <a:prstTxWarp prst="textPlain">
              <a:avLst/>
            </a:prstTxWarp>
            <a:spAutoFit/>
          </a:bodyPr>
          <a:lstStyle/>
          <a:p>
            <a:pPr lvl="0"/>
            <a:r>
              <a:rPr lang="en-US" sz="3200" b="1" dirty="0">
                <a:solidFill>
                  <a:prstClr val="black"/>
                </a:solidFill>
                <a:effectLst>
                  <a:glow rad="101600">
                    <a:schemeClr val="bg1"/>
                  </a:glow>
                </a:effectLst>
                <a:latin typeface="Century Gothic" panose="020B0502020202020204" pitchFamily="34" charset="0"/>
              </a:rPr>
              <a:t>ACCOMPLISHMENTS</a:t>
            </a:r>
          </a:p>
        </p:txBody>
      </p:sp>
    </p:spTree>
    <p:extLst>
      <p:ext uri="{BB962C8B-B14F-4D97-AF65-F5344CB8AC3E}">
        <p14:creationId xmlns:p14="http://schemas.microsoft.com/office/powerpoint/2010/main" val="88757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28" y="914400"/>
            <a:ext cx="8991600" cy="5816977"/>
          </a:xfrm>
          <a:prstGeom prst="rect">
            <a:avLst/>
          </a:prstGeom>
          <a:noFill/>
        </p:spPr>
        <p:txBody>
          <a:bodyPr wrap="square" rtlCol="0">
            <a:spAutoFit/>
          </a:bodyPr>
          <a:lstStyle/>
          <a:p>
            <a:pPr marL="285750" indent="-285750">
              <a:buFont typeface="Arial" panose="020B0604020202020204" pitchFamily="34" charset="0"/>
              <a:buChar char="•"/>
            </a:pPr>
            <a:r>
              <a:rPr lang="en-US" sz="4800" b="1" dirty="0">
                <a:effectLst>
                  <a:glow rad="101600">
                    <a:schemeClr val="accent1">
                      <a:satMod val="175000"/>
                      <a:alpha val="40000"/>
                    </a:schemeClr>
                  </a:glow>
                </a:effectLst>
                <a:latin typeface="Century Gothic" panose="020B0502020202020204" pitchFamily="34" charset="0"/>
              </a:rPr>
              <a:t>NORTHWEST ORDINANCE OF 1787 </a:t>
            </a:r>
            <a:r>
              <a:rPr lang="en-US" sz="4800" b="1" dirty="0">
                <a:latin typeface="Century Gothic" panose="020B0502020202020204" pitchFamily="34" charset="0"/>
              </a:rPr>
              <a:t>– set rules for creating new states, granted limited self-government to that developing territory and prohibited slavery in certain regions</a:t>
            </a:r>
          </a:p>
          <a:p>
            <a:endParaRPr lang="en-US" dirty="0"/>
          </a:p>
          <a:p>
            <a:endParaRPr lang="en-US" dirty="0"/>
          </a:p>
        </p:txBody>
      </p:sp>
      <p:sp>
        <p:nvSpPr>
          <p:cNvPr id="5" name="Rectangle 4"/>
          <p:cNvSpPr/>
          <p:nvPr/>
        </p:nvSpPr>
        <p:spPr>
          <a:xfrm>
            <a:off x="228600" y="228600"/>
            <a:ext cx="5410200" cy="685800"/>
          </a:xfrm>
          <a:prstGeom prst="rect">
            <a:avLst/>
          </a:prstGeom>
        </p:spPr>
        <p:txBody>
          <a:bodyPr wrap="none">
            <a:prstTxWarp prst="textPlain">
              <a:avLst/>
            </a:prstTxWarp>
            <a:spAutoFit/>
          </a:bodyPr>
          <a:lstStyle/>
          <a:p>
            <a:pPr lvl="0"/>
            <a:r>
              <a:rPr lang="en-US" sz="3200" b="1" dirty="0">
                <a:solidFill>
                  <a:prstClr val="black"/>
                </a:solidFill>
                <a:effectLst>
                  <a:glow rad="101600">
                    <a:schemeClr val="bg1"/>
                  </a:glow>
                </a:effectLst>
                <a:latin typeface="Century Gothic" panose="020B0502020202020204" pitchFamily="34" charset="0"/>
              </a:rPr>
              <a:t>ACCOMPLISHMENTS</a:t>
            </a:r>
          </a:p>
        </p:txBody>
      </p:sp>
      <p:sp>
        <p:nvSpPr>
          <p:cNvPr id="6" name="Rectangle 5"/>
          <p:cNvSpPr/>
          <p:nvPr/>
        </p:nvSpPr>
        <p:spPr>
          <a:xfrm>
            <a:off x="381000" y="6240691"/>
            <a:ext cx="4572000" cy="369332"/>
          </a:xfrm>
          <a:prstGeom prst="rect">
            <a:avLst/>
          </a:prstGeom>
        </p:spPr>
        <p:txBody>
          <a:bodyPr>
            <a:spAutoFit/>
          </a:bodyPr>
          <a:lstStyle/>
          <a:p>
            <a:r>
              <a:rPr lang="en-US" dirty="0">
                <a:hlinkClick r:id="rId3"/>
              </a:rPr>
              <a:t>Articles of Confederation Explained</a:t>
            </a:r>
            <a:endParaRPr lang="en-US" dirty="0"/>
          </a:p>
        </p:txBody>
      </p:sp>
    </p:spTree>
    <p:extLst>
      <p:ext uri="{BB962C8B-B14F-4D97-AF65-F5344CB8AC3E}">
        <p14:creationId xmlns:p14="http://schemas.microsoft.com/office/powerpoint/2010/main" val="339293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57200" y="2819400"/>
            <a:ext cx="8440168" cy="1446550"/>
          </a:xfrm>
          <a:prstGeom prst="rect">
            <a:avLst/>
          </a:prstGeom>
          <a:noFill/>
        </p:spPr>
        <p:txBody>
          <a:bodyPr wrap="square" rtlCol="0">
            <a:prstTxWarp prst="textPlain">
              <a:avLst/>
            </a:prstTxWarp>
            <a:spAutoFit/>
          </a:bodyPr>
          <a:lstStyle/>
          <a:p>
            <a:r>
              <a:rPr lang="en-US" sz="8800" b="1" dirty="0">
                <a:effectLst>
                  <a:glow rad="101600">
                    <a:schemeClr val="tx1">
                      <a:lumMod val="75000"/>
                      <a:lumOff val="25000"/>
                      <a:alpha val="40000"/>
                    </a:schemeClr>
                  </a:glow>
                </a:effectLst>
                <a:latin typeface="Century Gothic" panose="020B0502020202020204" pitchFamily="34" charset="0"/>
              </a:rPr>
              <a:t>PROBLEMS</a:t>
            </a:r>
          </a:p>
        </p:txBody>
      </p:sp>
    </p:spTree>
    <p:extLst>
      <p:ext uri="{BB962C8B-B14F-4D97-AF65-F5344CB8AC3E}">
        <p14:creationId xmlns:p14="http://schemas.microsoft.com/office/powerpoint/2010/main" val="8346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1066800"/>
            <a:ext cx="8991600" cy="3785652"/>
          </a:xfrm>
          <a:prstGeom prst="rect">
            <a:avLst/>
          </a:prstGeom>
          <a:solidFill>
            <a:schemeClr val="bg1">
              <a:alpha val="50000"/>
            </a:schemeClr>
          </a:solidFill>
        </p:spPr>
        <p:txBody>
          <a:bodyPr wrap="square" rtlCol="0">
            <a:spAutoFit/>
          </a:bodyPr>
          <a:lstStyle/>
          <a:p>
            <a:pPr algn="ctr"/>
            <a:r>
              <a:rPr lang="en-US" sz="8000" b="1" dirty="0">
                <a:latin typeface="Century Gothic" panose="020B0502020202020204" pitchFamily="34" charset="0"/>
              </a:rPr>
              <a:t>#1: Weak central (national) government</a:t>
            </a:r>
          </a:p>
        </p:txBody>
      </p:sp>
    </p:spTree>
    <p:extLst>
      <p:ext uri="{BB962C8B-B14F-4D97-AF65-F5344CB8AC3E}">
        <p14:creationId xmlns:p14="http://schemas.microsoft.com/office/powerpoint/2010/main" val="366552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 y="428178"/>
            <a:ext cx="8991600" cy="4985980"/>
          </a:xfrm>
          <a:prstGeom prst="rect">
            <a:avLst/>
          </a:prstGeom>
          <a:solidFill>
            <a:schemeClr val="bg1">
              <a:alpha val="50000"/>
            </a:schemeClr>
          </a:solidFill>
        </p:spPr>
        <p:txBody>
          <a:bodyPr wrap="square" rtlCol="0">
            <a:spAutoFit/>
          </a:bodyPr>
          <a:lstStyle/>
          <a:p>
            <a:r>
              <a:rPr lang="en-US" sz="5400" b="1" dirty="0">
                <a:latin typeface="Century Gothic" panose="020B0502020202020204" pitchFamily="34" charset="0"/>
              </a:rPr>
              <a:t>#2 Financial Problems: </a:t>
            </a:r>
          </a:p>
          <a:p>
            <a:pPr marL="914400" lvl="1" indent="-457200">
              <a:buFont typeface="Arial" panose="020B0604020202020204" pitchFamily="34" charset="0"/>
              <a:buChar char="•"/>
            </a:pPr>
            <a:r>
              <a:rPr lang="en-US" sz="4400" b="1" dirty="0">
                <a:latin typeface="Century Gothic" panose="020B0502020202020204" pitchFamily="34" charset="0"/>
              </a:rPr>
              <a:t>unpaid war debts, states and congress issued worthless paper money	</a:t>
            </a:r>
          </a:p>
          <a:p>
            <a:pPr marL="914400" lvl="1" indent="-457200">
              <a:buFont typeface="Arial" panose="020B0604020202020204" pitchFamily="34" charset="0"/>
              <a:buChar char="•"/>
            </a:pPr>
            <a:r>
              <a:rPr lang="en-US" sz="4400" b="1" dirty="0">
                <a:latin typeface="Century Gothic" panose="020B0502020202020204" pitchFamily="34" charset="0"/>
              </a:rPr>
              <a:t>no power to tax – could only request the states to donate money for national needs</a:t>
            </a:r>
          </a:p>
        </p:txBody>
      </p:sp>
    </p:spTree>
    <p:extLst>
      <p:ext uri="{BB962C8B-B14F-4D97-AF65-F5344CB8AC3E}">
        <p14:creationId xmlns:p14="http://schemas.microsoft.com/office/powerpoint/2010/main" val="74752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 y="428178"/>
            <a:ext cx="8991600" cy="5816977"/>
          </a:xfrm>
          <a:prstGeom prst="rect">
            <a:avLst/>
          </a:prstGeom>
          <a:solidFill>
            <a:schemeClr val="bg1">
              <a:alpha val="50000"/>
            </a:schemeClr>
          </a:solidFill>
        </p:spPr>
        <p:txBody>
          <a:bodyPr wrap="square" rtlCol="0">
            <a:spAutoFit/>
          </a:bodyPr>
          <a:lstStyle/>
          <a:p>
            <a:r>
              <a:rPr lang="en-US" sz="5400" b="1" dirty="0">
                <a:latin typeface="Century Gothic" panose="020B0502020202020204" pitchFamily="34" charset="0"/>
              </a:rPr>
              <a:t>#3: Problems with Foreign (European) nations:</a:t>
            </a:r>
          </a:p>
          <a:p>
            <a:pPr marL="914400" lvl="1" indent="-457200">
              <a:buFont typeface="Arial" panose="020B0604020202020204" pitchFamily="34" charset="0"/>
              <a:buChar char="•"/>
            </a:pPr>
            <a:r>
              <a:rPr lang="en-US" sz="4400" b="1" dirty="0">
                <a:latin typeface="Century Gothic" panose="020B0502020202020204" pitchFamily="34" charset="0"/>
              </a:rPr>
              <a:t>Europe had little respect for a new nation that could not pay its debts</a:t>
            </a:r>
          </a:p>
          <a:p>
            <a:pPr marL="914400" lvl="1" indent="-457200">
              <a:buFont typeface="Arial" panose="020B0604020202020204" pitchFamily="34" charset="0"/>
              <a:buChar char="•"/>
            </a:pPr>
            <a:r>
              <a:rPr lang="en-US" sz="4400" b="1" dirty="0">
                <a:latin typeface="Century Gothic" panose="020B0502020202020204" pitchFamily="34" charset="0"/>
              </a:rPr>
              <a:t>Spain and England expanded their interests in lands west of the new nation</a:t>
            </a:r>
          </a:p>
        </p:txBody>
      </p:sp>
    </p:spTree>
    <p:extLst>
      <p:ext uri="{BB962C8B-B14F-4D97-AF65-F5344CB8AC3E}">
        <p14:creationId xmlns:p14="http://schemas.microsoft.com/office/powerpoint/2010/main" val="346439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1865" y="0"/>
            <a:ext cx="9144000" cy="6247864"/>
          </a:xfrm>
          <a:prstGeom prst="rect">
            <a:avLst/>
          </a:prstGeom>
          <a:solidFill>
            <a:schemeClr val="bg1">
              <a:alpha val="50000"/>
            </a:schemeClr>
          </a:solidFill>
        </p:spPr>
        <p:txBody>
          <a:bodyPr wrap="square" rtlCol="0">
            <a:spAutoFit/>
          </a:bodyPr>
          <a:lstStyle/>
          <a:p>
            <a:r>
              <a:rPr lang="en-US" sz="4800" b="1" dirty="0">
                <a:latin typeface="Century Gothic" panose="020B0502020202020204" pitchFamily="34" charset="0"/>
              </a:rPr>
              <a:t>#4: Domestic Problems:</a:t>
            </a:r>
          </a:p>
          <a:p>
            <a:r>
              <a:rPr lang="en-US" sz="3200" b="1" dirty="0">
                <a:effectLst>
                  <a:glow rad="101600">
                    <a:schemeClr val="accent1">
                      <a:satMod val="175000"/>
                      <a:alpha val="40000"/>
                    </a:schemeClr>
                  </a:glow>
                </a:effectLst>
                <a:latin typeface="Century Gothic" panose="020B0502020202020204" pitchFamily="34" charset="0"/>
              </a:rPr>
              <a:t>SHAYS’ REBELLION </a:t>
            </a:r>
            <a:r>
              <a:rPr lang="en-US" sz="3200" b="1" dirty="0">
                <a:latin typeface="Century Gothic" panose="020B0502020202020204" pitchFamily="34" charset="0"/>
              </a:rPr>
              <a:t>- Summer 1786</a:t>
            </a:r>
          </a:p>
          <a:p>
            <a:pPr marL="742950" lvl="1" indent="-285750">
              <a:buFont typeface="Arial" panose="020B0604020202020204" pitchFamily="34" charset="0"/>
              <a:buChar char="•"/>
            </a:pPr>
            <a:r>
              <a:rPr lang="en-US" sz="3200" b="1" dirty="0">
                <a:latin typeface="Century Gothic" panose="020B0502020202020204" pitchFamily="34" charset="0"/>
              </a:rPr>
              <a:t>Captain Daniel Shays (a MA farmer and war veteran) led other farmers in an uprising against high state taxes, imprisonment for debt and lack of paper money</a:t>
            </a:r>
          </a:p>
          <a:p>
            <a:pPr marL="742950" lvl="1" indent="-285750">
              <a:buFont typeface="Arial" panose="020B0604020202020204" pitchFamily="34" charset="0"/>
              <a:buChar char="•"/>
            </a:pPr>
            <a:r>
              <a:rPr lang="en-US" sz="3200" b="1" dirty="0">
                <a:latin typeface="Century Gothic" panose="020B0502020202020204" pitchFamily="34" charset="0"/>
              </a:rPr>
              <a:t>They stopped the collection of taxes and forced the closings of debtors’ courts</a:t>
            </a:r>
          </a:p>
          <a:p>
            <a:pPr marL="742950" lvl="1" indent="-285750">
              <a:buFont typeface="Arial" panose="020B0604020202020204" pitchFamily="34" charset="0"/>
              <a:buChar char="•"/>
            </a:pPr>
            <a:r>
              <a:rPr lang="en-US" sz="3200" b="1" dirty="0">
                <a:latin typeface="Century Gothic" panose="020B0502020202020204" pitchFamily="34" charset="0"/>
              </a:rPr>
              <a:t>1787 – attempted to steal weapons from the Springfield armory, but the state militia broke it up</a:t>
            </a:r>
          </a:p>
        </p:txBody>
      </p:sp>
    </p:spTree>
    <p:extLst>
      <p:ext uri="{BB962C8B-B14F-4D97-AF65-F5344CB8AC3E}">
        <p14:creationId xmlns:p14="http://schemas.microsoft.com/office/powerpoint/2010/main" val="218107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1865" y="0"/>
            <a:ext cx="9144000" cy="5509200"/>
          </a:xfrm>
          <a:prstGeom prst="rect">
            <a:avLst/>
          </a:prstGeom>
          <a:solidFill>
            <a:schemeClr val="bg1">
              <a:alpha val="50000"/>
            </a:schemeClr>
          </a:solidFill>
        </p:spPr>
        <p:txBody>
          <a:bodyPr wrap="square" rtlCol="0">
            <a:spAutoFit/>
          </a:bodyPr>
          <a:lstStyle/>
          <a:p>
            <a:pPr marL="742950" lvl="1" indent="-285750">
              <a:buFont typeface="Arial" panose="020B0604020202020204" pitchFamily="34" charset="0"/>
              <a:buChar char="•"/>
            </a:pPr>
            <a:r>
              <a:rPr lang="en-US" sz="4400" b="1" dirty="0">
                <a:latin typeface="Century Gothic" panose="020B0502020202020204" pitchFamily="34" charset="0"/>
              </a:rPr>
              <a:t>Result of Shay’s Rebellion– people realized the national government was powerless to stop such rebellions, convinced many of the need to meet to discuss the weaknesses of the Articles of Confederation  </a:t>
            </a:r>
          </a:p>
        </p:txBody>
      </p:sp>
      <p:sp>
        <p:nvSpPr>
          <p:cNvPr id="5" name="Rectangle 4"/>
          <p:cNvSpPr/>
          <p:nvPr/>
        </p:nvSpPr>
        <p:spPr>
          <a:xfrm>
            <a:off x="4398433" y="5867400"/>
            <a:ext cx="4572000" cy="369332"/>
          </a:xfrm>
          <a:prstGeom prst="rect">
            <a:avLst/>
          </a:prstGeom>
        </p:spPr>
        <p:txBody>
          <a:bodyPr>
            <a:spAutoFit/>
          </a:bodyPr>
          <a:lstStyle/>
          <a:p>
            <a:r>
              <a:rPr lang="en-US" dirty="0">
                <a:hlinkClick r:id="rId3"/>
              </a:rPr>
              <a:t>Shay’s Rebellion </a:t>
            </a:r>
            <a:endParaRPr lang="en-US" dirty="0"/>
          </a:p>
        </p:txBody>
      </p:sp>
    </p:spTree>
    <p:extLst>
      <p:ext uri="{BB962C8B-B14F-4D97-AF65-F5344CB8AC3E}">
        <p14:creationId xmlns:p14="http://schemas.microsoft.com/office/powerpoint/2010/main" val="12903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a:stretch>
            <a:fillRect/>
          </a:stretch>
        </p:blipFill>
        <p:spPr>
          <a:xfrm rot="20822323">
            <a:off x="4695608" y="748987"/>
            <a:ext cx="4823858" cy="6406449"/>
          </a:xfrm>
          <a:prstGeom prst="rect">
            <a:avLst/>
          </a:prstGeom>
        </p:spPr>
      </p:pic>
      <p:sp>
        <p:nvSpPr>
          <p:cNvPr id="2" name="TextBox 1"/>
          <p:cNvSpPr txBox="1"/>
          <p:nvPr/>
        </p:nvSpPr>
        <p:spPr>
          <a:xfrm>
            <a:off x="533400" y="1676400"/>
            <a:ext cx="5562600" cy="1938992"/>
          </a:xfrm>
          <a:prstGeom prst="rect">
            <a:avLst/>
          </a:prstGeom>
          <a:noFill/>
        </p:spPr>
        <p:txBody>
          <a:bodyPr wrap="square" rtlCol="0">
            <a:spAutoFit/>
          </a:bodyPr>
          <a:lstStyle/>
          <a:p>
            <a:r>
              <a:rPr lang="en-US" sz="6000" b="1" dirty="0">
                <a:latin typeface="Century Gothic" panose="020B0502020202020204" pitchFamily="34" charset="0"/>
              </a:rPr>
              <a:t>Time for a change…</a:t>
            </a:r>
          </a:p>
        </p:txBody>
      </p:sp>
      <p:sp>
        <p:nvSpPr>
          <p:cNvPr id="6" name="Rectangle 5"/>
          <p:cNvSpPr/>
          <p:nvPr/>
        </p:nvSpPr>
        <p:spPr>
          <a:xfrm>
            <a:off x="76200" y="76200"/>
            <a:ext cx="8991600" cy="923330"/>
          </a:xfrm>
          <a:prstGeom prst="rect">
            <a:avLst/>
          </a:prstGeom>
        </p:spPr>
        <p:txBody>
          <a:bodyPr wrap="square">
            <a:prstTxWarp prst="textPlain">
              <a:avLst/>
            </a:prstTxWarp>
            <a:spAutoFit/>
          </a:bodyPr>
          <a:lstStyle/>
          <a:p>
            <a:r>
              <a:rPr lang="en-US" sz="5400" b="1" dirty="0">
                <a:solidFill>
                  <a:prstClr val="black"/>
                </a:solidFill>
                <a:latin typeface="Century Gothic" panose="020B0502020202020204" pitchFamily="34" charset="0"/>
              </a:rPr>
              <a:t>Articles of Confederation:</a:t>
            </a:r>
            <a:endParaRPr lang="en-US" sz="1600" dirty="0"/>
          </a:p>
        </p:txBody>
      </p:sp>
    </p:spTree>
    <p:extLst>
      <p:ext uri="{BB962C8B-B14F-4D97-AF65-F5344CB8AC3E}">
        <p14:creationId xmlns:p14="http://schemas.microsoft.com/office/powerpoint/2010/main" val="406681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20686" y="813621"/>
            <a:ext cx="8937263" cy="3877985"/>
          </a:xfrm>
          <a:prstGeom prst="rect">
            <a:avLst/>
          </a:prstGeom>
          <a:solidFill>
            <a:schemeClr val="bg2">
              <a:alpha val="59000"/>
            </a:schemeClr>
          </a:solidFill>
        </p:spPr>
        <p:txBody>
          <a:bodyPr wrap="square" rtlCol="0">
            <a:spAutoFit/>
          </a:bodyPr>
          <a:lstStyle/>
          <a:p>
            <a:pPr marL="457200" indent="-457200">
              <a:buFont typeface="Arial" panose="020B0604020202020204" pitchFamily="34" charset="0"/>
              <a:buChar char="•"/>
            </a:pPr>
            <a:r>
              <a:rPr lang="en-US" sz="2800" b="1" dirty="0">
                <a:latin typeface="Century Gothic" panose="020B0502020202020204" pitchFamily="34" charset="0"/>
              </a:rPr>
              <a:t>5 states sent delegates to discuss improving the commercial (trade) relations between the states</a:t>
            </a:r>
          </a:p>
          <a:p>
            <a:pPr marL="457200" indent="-457200">
              <a:buFont typeface="Arial" panose="020B0604020202020204" pitchFamily="34" charset="0"/>
              <a:buChar char="•"/>
            </a:pPr>
            <a:r>
              <a:rPr lang="en-US" sz="2800" b="1" dirty="0">
                <a:latin typeface="Century Gothic" panose="020B0502020202020204" pitchFamily="34" charset="0"/>
              </a:rPr>
              <a:t>delegates agreed that they needed another convention to revise the Articles and agreed to meet in Philadelphia the following year</a:t>
            </a:r>
          </a:p>
          <a:p>
            <a:pPr marL="457200" indent="-457200">
              <a:buFont typeface="Arial" panose="020B0604020202020204" pitchFamily="34" charset="0"/>
              <a:buChar char="•"/>
            </a:pPr>
            <a:r>
              <a:rPr lang="en-US" sz="2800" b="1" dirty="0">
                <a:latin typeface="Century Gothic" panose="020B0502020202020204" pitchFamily="34" charset="0"/>
              </a:rPr>
              <a:t> Shays’ Rebellion will convince more states of the need to attend the convention</a:t>
            </a:r>
          </a:p>
          <a:p>
            <a:endParaRPr lang="en-US" sz="3200" b="1" dirty="0"/>
          </a:p>
          <a:p>
            <a:endParaRPr lang="en-US" dirty="0"/>
          </a:p>
        </p:txBody>
      </p:sp>
      <p:sp>
        <p:nvSpPr>
          <p:cNvPr id="6" name="Rectangle 5"/>
          <p:cNvSpPr/>
          <p:nvPr/>
        </p:nvSpPr>
        <p:spPr>
          <a:xfrm>
            <a:off x="360218" y="76200"/>
            <a:ext cx="8458200" cy="623874"/>
          </a:xfrm>
          <a:prstGeom prst="rect">
            <a:avLst/>
          </a:prstGeom>
        </p:spPr>
        <p:txBody>
          <a:bodyPr wrap="square">
            <a:prstTxWarp prst="textPlain">
              <a:avLst/>
            </a:prstTxWarp>
            <a:spAutoFit/>
          </a:bodyPr>
          <a:lstStyle/>
          <a:p>
            <a:pPr lvl="0"/>
            <a:r>
              <a:rPr lang="en-US" sz="2800" b="1" dirty="0">
                <a:solidFill>
                  <a:prstClr val="black"/>
                </a:solidFill>
                <a:effectLst>
                  <a:glow rad="101600">
                    <a:schemeClr val="bg1"/>
                  </a:glow>
                </a:effectLst>
                <a:latin typeface="Century Gothic" panose="020B0502020202020204" pitchFamily="34" charset="0"/>
              </a:rPr>
              <a:t>1786 – ANNAPOLIS CONVENTION</a:t>
            </a:r>
          </a:p>
        </p:txBody>
      </p:sp>
      <p:sp>
        <p:nvSpPr>
          <p:cNvPr id="7" name="Rectangle 6"/>
          <p:cNvSpPr/>
          <p:nvPr/>
        </p:nvSpPr>
        <p:spPr>
          <a:xfrm>
            <a:off x="457200" y="6488668"/>
            <a:ext cx="4572000" cy="369332"/>
          </a:xfrm>
          <a:prstGeom prst="rect">
            <a:avLst/>
          </a:prstGeom>
        </p:spPr>
        <p:txBody>
          <a:bodyPr>
            <a:spAutoFit/>
          </a:bodyPr>
          <a:lstStyle/>
          <a:p>
            <a:r>
              <a:rPr lang="en-US" dirty="0">
                <a:hlinkClick r:id="rId3"/>
              </a:rPr>
              <a:t>Annapolis Convention </a:t>
            </a:r>
            <a:endParaRPr lang="en-US" dirty="0"/>
          </a:p>
        </p:txBody>
      </p:sp>
    </p:spTree>
    <p:extLst>
      <p:ext uri="{BB962C8B-B14F-4D97-AF65-F5344CB8AC3E}">
        <p14:creationId xmlns:p14="http://schemas.microsoft.com/office/powerpoint/2010/main" val="376604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52400" y="428179"/>
            <a:ext cx="8991600" cy="6001643"/>
          </a:xfrm>
          <a:prstGeom prst="rect">
            <a:avLst/>
          </a:prstGeom>
          <a:solidFill>
            <a:schemeClr val="bg2">
              <a:lumMod val="25000"/>
              <a:alpha val="47000"/>
            </a:schemeClr>
          </a:solidFill>
        </p:spPr>
        <p:txBody>
          <a:bodyPr wrap="square" rtlCol="0">
            <a:spAutoFit/>
          </a:bodyPr>
          <a:lstStyle/>
          <a:p>
            <a:pPr algn="ctr"/>
            <a:r>
              <a:rPr lang="en-US" sz="4800" b="1" dirty="0">
                <a:ln>
                  <a:solidFill>
                    <a:schemeClr val="tx1"/>
                  </a:solidFill>
                </a:ln>
                <a:solidFill>
                  <a:schemeClr val="bg1"/>
                </a:solidFill>
                <a:latin typeface="Century Gothic" panose="020B0502020202020204" pitchFamily="34" charset="0"/>
              </a:rPr>
              <a:t>The colonies may have won their independence from Great Britain, but they still had to create a government that would keep the colonies together and help the new nation – the United States – prosper. </a:t>
            </a:r>
          </a:p>
        </p:txBody>
      </p:sp>
    </p:spTree>
    <p:extLst>
      <p:ext uri="{BB962C8B-B14F-4D97-AF65-F5344CB8AC3E}">
        <p14:creationId xmlns:p14="http://schemas.microsoft.com/office/powerpoint/2010/main" val="267093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90500" y="304800"/>
            <a:ext cx="8763000" cy="762000"/>
          </a:xfrm>
          <a:prstGeom prst="rect">
            <a:avLst/>
          </a:prstGeom>
        </p:spPr>
        <p:txBody>
          <a:bodyPr wrap="none">
            <a:prstTxWarp prst="textPlain">
              <a:avLst/>
            </a:prstTxWarp>
            <a:spAutoFit/>
          </a:bodyPr>
          <a:lstStyle/>
          <a:p>
            <a:pPr lvl="0"/>
            <a:r>
              <a:rPr lang="en-US" b="1" dirty="0">
                <a:solidFill>
                  <a:sysClr val="windowText" lastClr="000000"/>
                </a:solidFill>
                <a:effectLst>
                  <a:glow rad="101600">
                    <a:schemeClr val="bg1">
                      <a:alpha val="40000"/>
                    </a:schemeClr>
                  </a:glow>
                </a:effectLst>
                <a:latin typeface="Century Gothic" panose="020B0502020202020204" pitchFamily="34" charset="0"/>
              </a:rPr>
              <a:t>13 COLONIES BEFORE THE AMERICAN REVOLUTION</a:t>
            </a:r>
          </a:p>
        </p:txBody>
      </p:sp>
    </p:spTree>
    <p:extLst>
      <p:ext uri="{BB962C8B-B14F-4D97-AF65-F5344CB8AC3E}">
        <p14:creationId xmlns:p14="http://schemas.microsoft.com/office/powerpoint/2010/main" val="1550893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90500" y="304800"/>
            <a:ext cx="8763000" cy="762000"/>
          </a:xfrm>
          <a:prstGeom prst="rect">
            <a:avLst/>
          </a:prstGeom>
        </p:spPr>
        <p:txBody>
          <a:bodyPr wrap="none">
            <a:prstTxWarp prst="textPlain">
              <a:avLst/>
            </a:prstTxWarp>
            <a:spAutoFit/>
          </a:bodyPr>
          <a:lstStyle/>
          <a:p>
            <a:pPr lvl="0"/>
            <a:r>
              <a:rPr lang="en-US" b="1" dirty="0">
                <a:solidFill>
                  <a:sysClr val="windowText" lastClr="000000"/>
                </a:solidFill>
                <a:effectLst>
                  <a:glow rad="101600">
                    <a:schemeClr val="bg1">
                      <a:alpha val="40000"/>
                    </a:schemeClr>
                  </a:glow>
                </a:effectLst>
                <a:latin typeface="Century Gothic" panose="020B0502020202020204" pitchFamily="34" charset="0"/>
              </a:rPr>
              <a:t>UNITED STATES AFTER THE AMERICAN REVOLUTION</a:t>
            </a:r>
          </a:p>
        </p:txBody>
      </p:sp>
    </p:spTree>
    <p:extLst>
      <p:ext uri="{BB962C8B-B14F-4D97-AF65-F5344CB8AC3E}">
        <p14:creationId xmlns:p14="http://schemas.microsoft.com/office/powerpoint/2010/main" val="2835699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52400" y="428179"/>
            <a:ext cx="8991600" cy="5632311"/>
          </a:xfrm>
          <a:prstGeom prst="rect">
            <a:avLst/>
          </a:prstGeom>
          <a:solidFill>
            <a:schemeClr val="bg2">
              <a:lumMod val="25000"/>
              <a:alpha val="47000"/>
            </a:schemeClr>
          </a:solidFill>
        </p:spPr>
        <p:txBody>
          <a:bodyPr wrap="square" rtlCol="0">
            <a:spAutoFit/>
          </a:bodyPr>
          <a:lstStyle/>
          <a:p>
            <a:pPr algn="ctr"/>
            <a:r>
              <a:rPr lang="en-US" sz="6000" b="1" dirty="0">
                <a:ln>
                  <a:solidFill>
                    <a:schemeClr val="tx1"/>
                  </a:solidFill>
                </a:ln>
                <a:solidFill>
                  <a:schemeClr val="bg1"/>
                </a:solidFill>
                <a:latin typeface="Century Gothic" panose="020B0502020202020204" pitchFamily="34" charset="0"/>
              </a:rPr>
              <a:t>The 1780s were know as the </a:t>
            </a:r>
            <a:r>
              <a:rPr lang="en-US" sz="6000" b="1" dirty="0">
                <a:ln>
                  <a:solidFill>
                    <a:schemeClr val="tx1"/>
                  </a:solidFill>
                </a:ln>
                <a:solidFill>
                  <a:schemeClr val="bg1"/>
                </a:solidFill>
                <a:effectLst>
                  <a:glow rad="101600">
                    <a:schemeClr val="bg1">
                      <a:alpha val="40000"/>
                    </a:schemeClr>
                  </a:glow>
                </a:effectLst>
                <a:latin typeface="Century Gothic" panose="020B0502020202020204" pitchFamily="34" charset="0"/>
              </a:rPr>
              <a:t>CRITICAL PERIOD </a:t>
            </a:r>
            <a:r>
              <a:rPr lang="en-US" sz="6000" b="1" dirty="0">
                <a:ln>
                  <a:solidFill>
                    <a:schemeClr val="tx1"/>
                  </a:solidFill>
                </a:ln>
                <a:solidFill>
                  <a:schemeClr val="bg1"/>
                </a:solidFill>
                <a:latin typeface="Century Gothic" panose="020B0502020202020204" pitchFamily="34" charset="0"/>
              </a:rPr>
              <a:t>- Will the new government/nation be strong enough to survive?</a:t>
            </a:r>
          </a:p>
        </p:txBody>
      </p:sp>
    </p:spTree>
    <p:extLst>
      <p:ext uri="{BB962C8B-B14F-4D97-AF65-F5344CB8AC3E}">
        <p14:creationId xmlns:p14="http://schemas.microsoft.com/office/powerpoint/2010/main" val="220947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4618"/>
            <a:ext cx="9220200" cy="6858000"/>
          </a:xfrm>
          <a:prstGeom prst="rect">
            <a:avLst/>
          </a:prstGeom>
        </p:spPr>
      </p:pic>
      <p:sp>
        <p:nvSpPr>
          <p:cNvPr id="4" name="Rectangle 3"/>
          <p:cNvSpPr/>
          <p:nvPr/>
        </p:nvSpPr>
        <p:spPr>
          <a:xfrm>
            <a:off x="76199" y="76200"/>
            <a:ext cx="9067801" cy="2800767"/>
          </a:xfrm>
          <a:prstGeom prst="rect">
            <a:avLst/>
          </a:prstGeom>
        </p:spPr>
        <p:txBody>
          <a:bodyPr wrap="square">
            <a:spAutoFit/>
          </a:bodyPr>
          <a:lstStyle/>
          <a:p>
            <a:r>
              <a:rPr lang="en-US" sz="4400" b="1" dirty="0">
                <a:effectLst>
                  <a:glow rad="101600">
                    <a:schemeClr val="bg1"/>
                  </a:glow>
                </a:effectLst>
                <a:latin typeface="Century Gothic" panose="020B0502020202020204" pitchFamily="34" charset="0"/>
              </a:rPr>
              <a:t>ARTICLES OF CONFEDERATION </a:t>
            </a:r>
            <a:r>
              <a:rPr lang="en-US" sz="4400" b="1" dirty="0">
                <a:latin typeface="Century Gothic" panose="020B0502020202020204" pitchFamily="34" charset="0"/>
              </a:rPr>
              <a:t>– </a:t>
            </a:r>
          </a:p>
          <a:p>
            <a:r>
              <a:rPr lang="en-US" sz="4400" b="1" dirty="0">
                <a:latin typeface="Century Gothic" panose="020B0502020202020204" pitchFamily="34" charset="0"/>
              </a:rPr>
              <a:t>A loose confederation of the states with a weak central government</a:t>
            </a:r>
          </a:p>
        </p:txBody>
      </p:sp>
      <p:sp>
        <p:nvSpPr>
          <p:cNvPr id="2" name="Rectangle 1"/>
          <p:cNvSpPr/>
          <p:nvPr/>
        </p:nvSpPr>
        <p:spPr>
          <a:xfrm>
            <a:off x="4633190" y="6488668"/>
            <a:ext cx="4572000" cy="369332"/>
          </a:xfrm>
          <a:prstGeom prst="rect">
            <a:avLst/>
          </a:prstGeom>
        </p:spPr>
        <p:txBody>
          <a:bodyPr>
            <a:spAutoFit/>
          </a:bodyPr>
          <a:lstStyle/>
          <a:p>
            <a:r>
              <a:rPr lang="en-US" dirty="0">
                <a:hlinkClick r:id="rId3"/>
              </a:rPr>
              <a:t>Articles of Confederation in One Minute </a:t>
            </a:r>
            <a:endParaRPr lang="en-US" dirty="0"/>
          </a:p>
        </p:txBody>
      </p:sp>
    </p:spTree>
    <p:extLst>
      <p:ext uri="{BB962C8B-B14F-4D97-AF65-F5344CB8AC3E}">
        <p14:creationId xmlns:p14="http://schemas.microsoft.com/office/powerpoint/2010/main" val="75500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8567" y="192151"/>
            <a:ext cx="8839200" cy="7078861"/>
          </a:xfrm>
          <a:prstGeom prst="rect">
            <a:avLst/>
          </a:prstGeom>
          <a:noFill/>
        </p:spPr>
        <p:txBody>
          <a:bodyPr wrap="square" rtlCol="0">
            <a:spAutoFit/>
          </a:bodyPr>
          <a:lstStyle/>
          <a:p>
            <a:r>
              <a:rPr lang="en-US" sz="4000" b="1" dirty="0">
                <a:latin typeface="Century Gothic" panose="020B0502020202020204" pitchFamily="34" charset="0"/>
              </a:rPr>
              <a:t>Philadelphia 1776 - </a:t>
            </a:r>
            <a:r>
              <a:rPr lang="en-US" sz="4000" b="1" dirty="0">
                <a:effectLst>
                  <a:glow rad="101600">
                    <a:schemeClr val="accent1">
                      <a:satMod val="175000"/>
                      <a:alpha val="40000"/>
                    </a:schemeClr>
                  </a:glow>
                </a:effectLst>
                <a:latin typeface="Century Gothic" panose="020B0502020202020204" pitchFamily="34" charset="0"/>
              </a:rPr>
              <a:t>JOHN DICKINSON</a:t>
            </a:r>
            <a:r>
              <a:rPr lang="en-US" sz="4000" b="1" dirty="0">
                <a:latin typeface="Century Gothic" panose="020B0502020202020204" pitchFamily="34" charset="0"/>
              </a:rPr>
              <a:t> drafted the </a:t>
            </a:r>
          </a:p>
          <a:p>
            <a:r>
              <a:rPr lang="en-US" sz="4000" b="1" dirty="0">
                <a:latin typeface="Century Gothic" panose="020B0502020202020204" pitchFamily="34" charset="0"/>
              </a:rPr>
              <a:t>nation’s first constitution </a:t>
            </a:r>
          </a:p>
          <a:p>
            <a:r>
              <a:rPr lang="en-US" sz="4000" b="1" dirty="0">
                <a:latin typeface="Century Gothic" panose="020B0502020202020204" pitchFamily="34" charset="0"/>
              </a:rPr>
              <a:t>called the </a:t>
            </a:r>
            <a:r>
              <a:rPr lang="en-US" sz="4000" b="1" dirty="0">
                <a:effectLst>
                  <a:glow rad="101600">
                    <a:schemeClr val="accent1">
                      <a:satMod val="175000"/>
                      <a:alpha val="40000"/>
                    </a:schemeClr>
                  </a:glow>
                </a:effectLst>
                <a:latin typeface="Century Gothic" panose="020B0502020202020204" pitchFamily="34" charset="0"/>
              </a:rPr>
              <a:t>ARTICLES OF CONFEDERATION</a:t>
            </a:r>
          </a:p>
          <a:p>
            <a:pPr marL="285750" indent="-285750">
              <a:buFont typeface="Arial" panose="020B0604020202020204" pitchFamily="34" charset="0"/>
              <a:buChar char="•"/>
            </a:pPr>
            <a:r>
              <a:rPr lang="en-US" sz="4000" b="1" dirty="0">
                <a:latin typeface="Century Gothic" panose="020B0502020202020204" pitchFamily="34" charset="0"/>
              </a:rPr>
              <a:t>Submitted to the states for ratification (approval)</a:t>
            </a:r>
          </a:p>
          <a:p>
            <a:pPr marL="285750" indent="-285750">
              <a:buFont typeface="Arial" panose="020B0604020202020204" pitchFamily="34" charset="0"/>
              <a:buChar char="•"/>
            </a:pPr>
            <a:r>
              <a:rPr lang="en-US" sz="4000" b="1" dirty="0">
                <a:latin typeface="Century Gothic" panose="020B0502020202020204" pitchFamily="34" charset="0"/>
              </a:rPr>
              <a:t>Ratification was delayed because of land disputes</a:t>
            </a:r>
          </a:p>
          <a:p>
            <a:pPr marL="285750" indent="-285750">
              <a:buFont typeface="Arial" panose="020B0604020202020204" pitchFamily="34" charset="0"/>
              <a:buChar char="•"/>
            </a:pPr>
            <a:r>
              <a:rPr lang="en-US" sz="4000" b="1" dirty="0">
                <a:latin typeface="Century Gothic" panose="020B0502020202020204" pitchFamily="34" charset="0"/>
              </a:rPr>
              <a:t>Ratified in 1781</a:t>
            </a:r>
          </a:p>
          <a:p>
            <a:endParaRPr lang="en-US" dirty="0"/>
          </a:p>
          <a:p>
            <a:endParaRPr lang="en-US" dirty="0"/>
          </a:p>
          <a:p>
            <a:endParaRPr lang="en-US" dirty="0"/>
          </a:p>
        </p:txBody>
      </p:sp>
      <p:sp>
        <p:nvSpPr>
          <p:cNvPr id="2" name="TextBox 1"/>
          <p:cNvSpPr txBox="1"/>
          <p:nvPr/>
        </p:nvSpPr>
        <p:spPr>
          <a:xfrm>
            <a:off x="6950132" y="3245439"/>
            <a:ext cx="1524000" cy="338554"/>
          </a:xfrm>
          <a:prstGeom prst="rect">
            <a:avLst/>
          </a:prstGeom>
          <a:noFill/>
        </p:spPr>
        <p:txBody>
          <a:bodyPr wrap="square" rtlCol="0">
            <a:spAutoFit/>
          </a:bodyPr>
          <a:lstStyle/>
          <a:p>
            <a:r>
              <a:rPr lang="en-US" sz="1600" dirty="0">
                <a:solidFill>
                  <a:schemeClr val="bg1"/>
                </a:solidFill>
              </a:rPr>
              <a:t>John Dickinson</a:t>
            </a: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1148">
            <a:off x="8742108" y="206168"/>
            <a:ext cx="4268787" cy="6755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096000" y="6172200"/>
            <a:ext cx="2133600" cy="369332"/>
          </a:xfrm>
          <a:prstGeom prst="rect">
            <a:avLst/>
          </a:prstGeom>
          <a:noFill/>
        </p:spPr>
        <p:txBody>
          <a:bodyPr wrap="square" rtlCol="0">
            <a:spAutoFit/>
          </a:bodyPr>
          <a:lstStyle/>
          <a:p>
            <a:r>
              <a:rPr lang="en-US" dirty="0">
                <a:hlinkClick r:id="rId4"/>
              </a:rPr>
              <a:t>John Dickinson</a:t>
            </a:r>
            <a:endParaRPr lang="en-US" dirty="0"/>
          </a:p>
        </p:txBody>
      </p:sp>
    </p:spTree>
    <p:extLst>
      <p:ext uri="{BB962C8B-B14F-4D97-AF65-F5344CB8AC3E}">
        <p14:creationId xmlns:p14="http://schemas.microsoft.com/office/powerpoint/2010/main" val="105291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wipe(down)">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barn(inVertic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7709" y="838200"/>
            <a:ext cx="8991600" cy="5509200"/>
          </a:xfrm>
          <a:prstGeom prst="rect">
            <a:avLst/>
          </a:prstGeom>
          <a:noFill/>
        </p:spPr>
        <p:txBody>
          <a:bodyPr wrap="square" rtlCol="0">
            <a:spAutoFit/>
          </a:bodyPr>
          <a:lstStyle/>
          <a:p>
            <a:pPr marL="285750" indent="-285750">
              <a:buFont typeface="Arial" panose="020B0604020202020204" pitchFamily="34" charset="0"/>
              <a:buChar char="•"/>
            </a:pPr>
            <a:r>
              <a:rPr lang="en-US" sz="4400" b="1" dirty="0">
                <a:latin typeface="Century Gothic" panose="020B0502020202020204" pitchFamily="34" charset="0"/>
              </a:rPr>
              <a:t>Central government – 1 house (</a:t>
            </a:r>
            <a:r>
              <a:rPr lang="en-US" sz="4400" b="1" dirty="0">
                <a:effectLst>
                  <a:glow rad="101600">
                    <a:schemeClr val="accent1">
                      <a:satMod val="175000"/>
                      <a:alpha val="40000"/>
                    </a:schemeClr>
                  </a:glow>
                </a:effectLst>
                <a:latin typeface="Century Gothic" panose="020B0502020202020204" pitchFamily="34" charset="0"/>
              </a:rPr>
              <a:t>UNICAMERAL</a:t>
            </a:r>
            <a:r>
              <a:rPr lang="en-US" sz="4400" b="1" dirty="0">
                <a:latin typeface="Century Gothic" panose="020B0502020202020204" pitchFamily="34" charset="0"/>
              </a:rPr>
              <a:t>) legislature with 1 vote for each state</a:t>
            </a:r>
          </a:p>
          <a:p>
            <a:pPr marL="285750" indent="-285750">
              <a:buFont typeface="Arial" panose="020B0604020202020204" pitchFamily="34" charset="0"/>
              <a:buChar char="•"/>
            </a:pPr>
            <a:r>
              <a:rPr lang="en-US" sz="4400" b="1" dirty="0">
                <a:latin typeface="Century Gothic" panose="020B0502020202020204" pitchFamily="34" charset="0"/>
              </a:rPr>
              <a:t>9 out of 13 states had to approve laws</a:t>
            </a:r>
          </a:p>
          <a:p>
            <a:pPr marL="285750" indent="-285750">
              <a:buFont typeface="Arial" panose="020B0604020202020204" pitchFamily="34" charset="0"/>
              <a:buChar char="•"/>
            </a:pPr>
            <a:r>
              <a:rPr lang="en-US" sz="4400" b="1" dirty="0">
                <a:latin typeface="Century Gothic" panose="020B0502020202020204" pitchFamily="34" charset="0"/>
              </a:rPr>
              <a:t>unanimous vote needed to amend the Articles of Confederation</a:t>
            </a:r>
          </a:p>
        </p:txBody>
      </p:sp>
      <p:sp>
        <p:nvSpPr>
          <p:cNvPr id="3" name="Rectangle 2"/>
          <p:cNvSpPr/>
          <p:nvPr/>
        </p:nvSpPr>
        <p:spPr>
          <a:xfrm>
            <a:off x="152399" y="152400"/>
            <a:ext cx="8866909" cy="685800"/>
          </a:xfrm>
          <a:prstGeom prst="rect">
            <a:avLst/>
          </a:prstGeom>
        </p:spPr>
        <p:txBody>
          <a:bodyPr wrap="none">
            <a:prstTxWarp prst="textPlain">
              <a:avLst/>
            </a:prstTxWarp>
            <a:spAutoFit/>
          </a:bodyPr>
          <a:lstStyle/>
          <a:p>
            <a:pPr lvl="0"/>
            <a:r>
              <a:rPr lang="en-US" sz="3200" b="1" dirty="0">
                <a:solidFill>
                  <a:prstClr val="black"/>
                </a:solidFill>
                <a:effectLst>
                  <a:glow rad="101600">
                    <a:schemeClr val="bg1"/>
                  </a:glow>
                </a:effectLst>
                <a:latin typeface="Century Gothic" panose="020B0502020202020204" pitchFamily="34" charset="0"/>
              </a:rPr>
              <a:t>STRUCTURE OF GOVERNMENT</a:t>
            </a:r>
          </a:p>
        </p:txBody>
      </p:sp>
    </p:spTree>
    <p:extLst>
      <p:ext uri="{BB962C8B-B14F-4D97-AF65-F5344CB8AC3E}">
        <p14:creationId xmlns:p14="http://schemas.microsoft.com/office/powerpoint/2010/main" val="218622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7709" y="838200"/>
            <a:ext cx="8991600" cy="5509200"/>
          </a:xfrm>
          <a:prstGeom prst="rect">
            <a:avLst/>
          </a:prstGeom>
          <a:noFill/>
        </p:spPr>
        <p:txBody>
          <a:bodyPr wrap="square" rtlCol="0">
            <a:spAutoFit/>
          </a:bodyPr>
          <a:lstStyle/>
          <a:p>
            <a:pPr marL="285750" indent="-285750">
              <a:buFont typeface="Arial" panose="020B0604020202020204" pitchFamily="34" charset="0"/>
              <a:buChar char="•"/>
            </a:pPr>
            <a:r>
              <a:rPr lang="en-US" sz="4400" b="1" dirty="0">
                <a:latin typeface="Century Gothic" panose="020B0502020202020204" pitchFamily="34" charset="0"/>
              </a:rPr>
              <a:t>Powers of the new government: wage war, make treaties, send diplomatic representatives, borrow money</a:t>
            </a:r>
          </a:p>
          <a:p>
            <a:pPr marL="742950" lvl="1" indent="-285750">
              <a:buFont typeface="Arial" panose="020B0604020202020204" pitchFamily="34" charset="0"/>
              <a:buChar char="•"/>
            </a:pPr>
            <a:r>
              <a:rPr lang="en-US" sz="4400" b="1" dirty="0">
                <a:latin typeface="Century Gothic" panose="020B0502020202020204" pitchFamily="34" charset="0"/>
              </a:rPr>
              <a:t>No power to collect taxes, regulate commerce (trade) between the states, enforce its own laws</a:t>
            </a:r>
          </a:p>
        </p:txBody>
      </p:sp>
      <p:sp>
        <p:nvSpPr>
          <p:cNvPr id="5" name="Rectangle 4"/>
          <p:cNvSpPr/>
          <p:nvPr/>
        </p:nvSpPr>
        <p:spPr>
          <a:xfrm>
            <a:off x="152399" y="152400"/>
            <a:ext cx="8866909" cy="685800"/>
          </a:xfrm>
          <a:prstGeom prst="rect">
            <a:avLst/>
          </a:prstGeom>
        </p:spPr>
        <p:txBody>
          <a:bodyPr wrap="none">
            <a:prstTxWarp prst="textPlain">
              <a:avLst/>
            </a:prstTxWarp>
            <a:spAutoFit/>
          </a:bodyPr>
          <a:lstStyle/>
          <a:p>
            <a:pPr lvl="0"/>
            <a:r>
              <a:rPr lang="en-US" sz="3200" b="1" dirty="0">
                <a:solidFill>
                  <a:prstClr val="black"/>
                </a:solidFill>
                <a:effectLst>
                  <a:glow rad="101600">
                    <a:schemeClr val="bg1"/>
                  </a:glow>
                </a:effectLst>
                <a:latin typeface="Century Gothic" panose="020B0502020202020204" pitchFamily="34" charset="0"/>
              </a:rPr>
              <a:t>STRUCTURE OF GOVERNMENT</a:t>
            </a:r>
          </a:p>
        </p:txBody>
      </p:sp>
    </p:spTree>
    <p:extLst>
      <p:ext uri="{BB962C8B-B14F-4D97-AF65-F5344CB8AC3E}">
        <p14:creationId xmlns:p14="http://schemas.microsoft.com/office/powerpoint/2010/main" val="323888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1114</TotalTime>
  <Words>515</Words>
  <Application>Microsoft Office PowerPoint</Application>
  <PresentationFormat>On-screen Show (4:3)</PresentationFormat>
  <Paragraphs>52</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dc:creator>
  <cp:lastModifiedBy>Denis Macisaac</cp:lastModifiedBy>
  <cp:revision>141</cp:revision>
  <dcterms:created xsi:type="dcterms:W3CDTF">2016-11-08T11:50:01Z</dcterms:created>
  <dcterms:modified xsi:type="dcterms:W3CDTF">2019-12-17T16:39:17Z</dcterms:modified>
</cp:coreProperties>
</file>