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6"/>
  </p:notesMasterIdLst>
  <p:sldIdLst>
    <p:sldId id="30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8" d="100"/>
          <a:sy n="78" d="100"/>
        </p:scale>
        <p:origin x="7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87" name="Google Shape;8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88" name="Google Shape;88;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4" name="Google Shape;94;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1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0" name="Google Shape;100;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
        <p:cNvGrpSpPr/>
        <p:nvPr/>
      </p:nvGrpSpPr>
      <p:grpSpPr>
        <a:xfrm>
          <a:off x="0" y="0"/>
          <a:ext cx="0" cy="0"/>
          <a:chOff x="0" y="0"/>
          <a:chExt cx="0" cy="0"/>
        </a:xfrm>
      </p:grpSpPr>
      <p:sp>
        <p:nvSpPr>
          <p:cNvPr id="31" name="Google Shape;31;p4"/>
          <p:cNvSpPr/>
          <p:nvPr/>
        </p:nvSpPr>
        <p:spPr>
          <a:xfrm>
            <a:off x="8809038" y="0"/>
            <a:ext cx="334962" cy="6858000"/>
          </a:xfrm>
          <a:prstGeom prst="rect">
            <a:avLst/>
          </a:prstGeom>
          <a:gradFill>
            <a:gsLst>
              <a:gs pos="0">
                <a:schemeClr val="accent2"/>
              </a:gs>
              <a:gs pos="50000">
                <a:schemeClr va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2" name="Google Shape;32;p4"/>
          <p:cNvSpPr/>
          <p:nvPr/>
        </p:nvSpPr>
        <p:spPr>
          <a:xfrm>
            <a:off x="-9525" y="4489450"/>
            <a:ext cx="5754688" cy="2368550"/>
          </a:xfrm>
          <a:custGeom>
            <a:avLst/>
            <a:gdLst/>
            <a:ahLst/>
            <a:cxnLst/>
            <a:rect l="l" t="t" r="r" b="b"/>
            <a:pathLst>
              <a:path w="3625" h="1492" extrusionOk="0">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3" name="Google Shape;33;p4"/>
          <p:cNvSpPr/>
          <p:nvPr/>
        </p:nvSpPr>
        <p:spPr>
          <a:xfrm>
            <a:off x="0" y="3817938"/>
            <a:ext cx="8164513" cy="3019425"/>
          </a:xfrm>
          <a:custGeom>
            <a:avLst/>
            <a:gdLst/>
            <a:ahLst/>
            <a:cxnLst/>
            <a:rect l="l" t="t" r="r" b="b"/>
            <a:pathLst>
              <a:path w="5143" h="1902" extrusionOk="0">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4" name="Google Shape;34;p4"/>
          <p:cNvSpPr/>
          <p:nvPr/>
        </p:nvSpPr>
        <p:spPr>
          <a:xfrm>
            <a:off x="0" y="3146425"/>
            <a:ext cx="9144000" cy="3690938"/>
          </a:xfrm>
          <a:custGeom>
            <a:avLst/>
            <a:gdLst/>
            <a:ahLst/>
            <a:cxnLst/>
            <a:rect l="l" t="t" r="r" b="b"/>
            <a:pathLst>
              <a:path w="5760" h="2325" extrusionOk="0">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5" name="Google Shape;35;p4"/>
          <p:cNvSpPr/>
          <p:nvPr/>
        </p:nvSpPr>
        <p:spPr>
          <a:xfrm>
            <a:off x="0" y="2460625"/>
            <a:ext cx="9144000" cy="2497138"/>
          </a:xfrm>
          <a:custGeom>
            <a:avLst/>
            <a:gdLst/>
            <a:ahLst/>
            <a:cxnLst/>
            <a:rect l="l" t="t" r="r" b="b"/>
            <a:pathLst>
              <a:path w="5760" h="1573" extrusionOk="0">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6" name="Google Shape;36;p4"/>
          <p:cNvSpPr/>
          <p:nvPr/>
        </p:nvSpPr>
        <p:spPr>
          <a:xfrm>
            <a:off x="0" y="1793875"/>
            <a:ext cx="9144000" cy="1539875"/>
          </a:xfrm>
          <a:custGeom>
            <a:avLst/>
            <a:gdLst/>
            <a:ahLst/>
            <a:cxnLst/>
            <a:rect l="l" t="t" r="r" b="b"/>
            <a:pathLst>
              <a:path w="5760" h="970" extrusionOk="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7" name="Google Shape;37;p4"/>
          <p:cNvSpPr/>
          <p:nvPr/>
        </p:nvSpPr>
        <p:spPr>
          <a:xfrm>
            <a:off x="0" y="-20638"/>
            <a:ext cx="9144000" cy="1682751"/>
          </a:xfrm>
          <a:custGeom>
            <a:avLst/>
            <a:gdLst/>
            <a:ahLst/>
            <a:cxnLst/>
            <a:rect l="l" t="t" r="r" b="b"/>
            <a:pathLst>
              <a:path w="5760" h="1060" extrusionOk="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8" name="Google Shape;38;p4"/>
          <p:cNvSpPr/>
          <p:nvPr/>
        </p:nvSpPr>
        <p:spPr>
          <a:xfrm>
            <a:off x="0" y="-20638"/>
            <a:ext cx="8388350" cy="1068388"/>
          </a:xfrm>
          <a:custGeom>
            <a:avLst/>
            <a:gdLst/>
            <a:ahLst/>
            <a:cxnLst/>
            <a:rect l="l" t="t" r="r" b="b"/>
            <a:pathLst>
              <a:path w="5284" h="673" extrusionOk="0">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39" name="Google Shape;39;p4"/>
          <p:cNvSpPr/>
          <p:nvPr/>
        </p:nvSpPr>
        <p:spPr>
          <a:xfrm>
            <a:off x="0" y="-20638"/>
            <a:ext cx="4578350" cy="454026"/>
          </a:xfrm>
          <a:custGeom>
            <a:avLst/>
            <a:gdLst/>
            <a:ahLst/>
            <a:cxnLst/>
            <a:rect l="l" t="t" r="r" b="b"/>
            <a:pathLst>
              <a:path w="2884" h="286" extrusionOk="0">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40" name="Google Shape;40;p4"/>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chemeClr val="lt1"/>
              </a:buClr>
              <a:buSzPts val="3200"/>
              <a:buFont typeface="Times New Roman"/>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42" name="Google Shape;42;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8" name="Google Shape;48;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54" name="Google Shape;54;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60" name="Google Shape;60;p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61" name="Google Shape;61;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67" name="Google Shape;67;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68" name="Google Shape;68;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69" name="Google Shape;69;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70" name="Google Shape;70;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80" name="Google Shape;8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81" name="Google Shape;81;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100000">
              <a:schemeClr val="dk2"/>
            </a:gs>
          </a:gsLst>
          <a:lin ang="0" scaled="0"/>
        </a:gradFill>
        <a:effectLst/>
      </p:bgPr>
    </p:bg>
    <p:spTree>
      <p:nvGrpSpPr>
        <p:cNvPr id="1" name="Shape 5"/>
        <p:cNvGrpSpPr/>
        <p:nvPr/>
      </p:nvGrpSpPr>
      <p:grpSpPr>
        <a:xfrm>
          <a:off x="0" y="0"/>
          <a:ext cx="0" cy="0"/>
          <a:chOff x="0" y="0"/>
          <a:chExt cx="0" cy="0"/>
        </a:xfrm>
      </p:grpSpPr>
      <p:sp>
        <p:nvSpPr>
          <p:cNvPr id="6" name="Google Shape;6;p1"/>
          <p:cNvSpPr/>
          <p:nvPr/>
        </p:nvSpPr>
        <p:spPr>
          <a:xfrm>
            <a:off x="8809038" y="0"/>
            <a:ext cx="334962" cy="6858000"/>
          </a:xfrm>
          <a:prstGeom prst="rect">
            <a:avLst/>
          </a:prstGeom>
          <a:gradFill>
            <a:gsLst>
              <a:gs pos="0">
                <a:schemeClr val="accent2"/>
              </a:gs>
              <a:gs pos="50000">
                <a:schemeClr va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7" name="Google Shape;7;p1"/>
          <p:cNvSpPr/>
          <p:nvPr/>
        </p:nvSpPr>
        <p:spPr>
          <a:xfrm>
            <a:off x="-9525" y="4489450"/>
            <a:ext cx="5754688" cy="2368550"/>
          </a:xfrm>
          <a:custGeom>
            <a:avLst/>
            <a:gdLst/>
            <a:ahLst/>
            <a:cxnLst/>
            <a:rect l="l" t="t" r="r" b="b"/>
            <a:pathLst>
              <a:path w="3625" h="1492" extrusionOk="0">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8" name="Google Shape;8;p1"/>
          <p:cNvSpPr/>
          <p:nvPr/>
        </p:nvSpPr>
        <p:spPr>
          <a:xfrm>
            <a:off x="0" y="3817938"/>
            <a:ext cx="8164513" cy="3019425"/>
          </a:xfrm>
          <a:custGeom>
            <a:avLst/>
            <a:gdLst/>
            <a:ahLst/>
            <a:cxnLst/>
            <a:rect l="l" t="t" r="r" b="b"/>
            <a:pathLst>
              <a:path w="5143" h="1902" extrusionOk="0">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9" name="Google Shape;9;p1"/>
          <p:cNvSpPr/>
          <p:nvPr/>
        </p:nvSpPr>
        <p:spPr>
          <a:xfrm>
            <a:off x="0" y="3146425"/>
            <a:ext cx="9144000" cy="3690938"/>
          </a:xfrm>
          <a:custGeom>
            <a:avLst/>
            <a:gdLst/>
            <a:ahLst/>
            <a:cxnLst/>
            <a:rect l="l" t="t" r="r" b="b"/>
            <a:pathLst>
              <a:path w="5760" h="2325" extrusionOk="0">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0" name="Google Shape;10;p1"/>
          <p:cNvSpPr/>
          <p:nvPr/>
        </p:nvSpPr>
        <p:spPr>
          <a:xfrm>
            <a:off x="0" y="2460625"/>
            <a:ext cx="9144000" cy="2497138"/>
          </a:xfrm>
          <a:custGeom>
            <a:avLst/>
            <a:gdLst/>
            <a:ahLst/>
            <a:cxnLst/>
            <a:rect l="l" t="t" r="r" b="b"/>
            <a:pathLst>
              <a:path w="5760" h="1573" extrusionOk="0">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1" name="Google Shape;11;p1"/>
          <p:cNvSpPr/>
          <p:nvPr/>
        </p:nvSpPr>
        <p:spPr>
          <a:xfrm>
            <a:off x="0" y="1793875"/>
            <a:ext cx="9144000" cy="1539875"/>
          </a:xfrm>
          <a:custGeom>
            <a:avLst/>
            <a:gdLst/>
            <a:ahLst/>
            <a:cxnLst/>
            <a:rect l="l" t="t" r="r" b="b"/>
            <a:pathLst>
              <a:path w="5760" h="970" extrusionOk="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2" name="Google Shape;12;p1"/>
          <p:cNvSpPr/>
          <p:nvPr/>
        </p:nvSpPr>
        <p:spPr>
          <a:xfrm>
            <a:off x="0" y="-20638"/>
            <a:ext cx="9144000" cy="1682751"/>
          </a:xfrm>
          <a:custGeom>
            <a:avLst/>
            <a:gdLst/>
            <a:ahLst/>
            <a:cxnLst/>
            <a:rect l="l" t="t" r="r" b="b"/>
            <a:pathLst>
              <a:path w="5760" h="1060" extrusionOk="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3" name="Google Shape;13;p1"/>
          <p:cNvSpPr/>
          <p:nvPr/>
        </p:nvSpPr>
        <p:spPr>
          <a:xfrm>
            <a:off x="0" y="-20638"/>
            <a:ext cx="8388350" cy="1068388"/>
          </a:xfrm>
          <a:custGeom>
            <a:avLst/>
            <a:gdLst/>
            <a:ahLst/>
            <a:cxnLst/>
            <a:rect l="l" t="t" r="r" b="b"/>
            <a:pathLst>
              <a:path w="5284" h="673" extrusionOk="0">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4" name="Google Shape;14;p1"/>
          <p:cNvSpPr/>
          <p:nvPr/>
        </p:nvSpPr>
        <p:spPr>
          <a:xfrm>
            <a:off x="0" y="-20638"/>
            <a:ext cx="4578350" cy="454026"/>
          </a:xfrm>
          <a:custGeom>
            <a:avLst/>
            <a:gdLst/>
            <a:ahLst/>
            <a:cxnLst/>
            <a:rect l="l" t="t" r="r" b="b"/>
            <a:pathLst>
              <a:path w="2884" h="286" extrusionOk="0">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a:gsLst>
              <a:gs pos="0">
                <a:schemeClr val="accent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5" name="Google Shape;15;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6" name="Google Shape;16;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7" name="Google Shape;17;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8" name="Google Shape;18;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9" name="Google Shape;19;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u="none">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b="0" u="none">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b="0" u="none">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b="0" u="none">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b="0" u="none">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b="0" u="none">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b="0" u="none">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b="0" u="none">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b="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5.xml"/><Relationship Id="rId18" Type="http://schemas.openxmlformats.org/officeDocument/2006/relationships/slide" Target="slide27.xml"/><Relationship Id="rId26" Type="http://schemas.openxmlformats.org/officeDocument/2006/relationships/slide" Target="slide31.xml"/><Relationship Id="rId3" Type="http://schemas.openxmlformats.org/officeDocument/2006/relationships/image" Target="../media/image3.png"/><Relationship Id="rId21" Type="http://schemas.openxmlformats.org/officeDocument/2006/relationships/slide" Target="slide19.xml"/><Relationship Id="rId7" Type="http://schemas.openxmlformats.org/officeDocument/2006/relationships/slide" Target="slide9.xml"/><Relationship Id="rId12" Type="http://schemas.openxmlformats.org/officeDocument/2006/relationships/slide" Target="slide43.xml"/><Relationship Id="rId17" Type="http://schemas.openxmlformats.org/officeDocument/2006/relationships/slide" Target="slide17.xml"/><Relationship Id="rId25"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slide" Target="slide45.xml"/><Relationship Id="rId20" Type="http://schemas.openxmlformats.org/officeDocument/2006/relationships/slide" Target="slide47.xml"/><Relationship Id="rId29" Type="http://schemas.openxmlformats.org/officeDocument/2006/relationships/slide" Target="slide53.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3.xml"/><Relationship Id="rId24" Type="http://schemas.openxmlformats.org/officeDocument/2006/relationships/slide" Target="slide49.xml"/><Relationship Id="rId5" Type="http://schemas.openxmlformats.org/officeDocument/2006/relationships/slide" Target="slide5.xml"/><Relationship Id="rId15" Type="http://schemas.openxmlformats.org/officeDocument/2006/relationships/slide" Target="slide35.xml"/><Relationship Id="rId23" Type="http://schemas.openxmlformats.org/officeDocument/2006/relationships/slide" Target="slide39.xml"/><Relationship Id="rId28" Type="http://schemas.openxmlformats.org/officeDocument/2006/relationships/slide" Target="slide51.xml"/><Relationship Id="rId10" Type="http://schemas.openxmlformats.org/officeDocument/2006/relationships/slide" Target="slide33.xml"/><Relationship Id="rId19" Type="http://schemas.openxmlformats.org/officeDocument/2006/relationships/slide" Target="slide37.xml"/><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25.xml"/><Relationship Id="rId22" Type="http://schemas.openxmlformats.org/officeDocument/2006/relationships/slide" Target="slide29.xml"/><Relationship Id="rId27"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5" Type="http://schemas.openxmlformats.org/officeDocument/2006/relationships/slide" Target="slide2.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3950"/>
            <a:ext cx="7772400" cy="4152900"/>
          </a:xfrm>
        </p:spPr>
        <p:txBody>
          <a:bodyPr/>
          <a:lstStyle/>
          <a:p>
            <a:r>
              <a:rPr lang="en-US" dirty="0" smtClean="0"/>
              <a:t>Welcome to 2019 </a:t>
            </a:r>
            <a:br>
              <a:rPr lang="en-US" dirty="0" smtClean="0"/>
            </a:br>
            <a:r>
              <a:rPr lang="en-US" dirty="0" smtClean="0"/>
              <a:t>DMS Civics Review Jeopardy </a:t>
            </a:r>
            <a:br>
              <a:rPr lang="en-US" dirty="0" smtClean="0"/>
            </a:br>
            <a:r>
              <a:rPr lang="en-US" dirty="0" smtClean="0"/>
              <a:t>with your host….</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Ms. Giraldo!</a:t>
            </a:r>
            <a:endParaRPr lang="en-US" dirty="0"/>
          </a:p>
        </p:txBody>
      </p:sp>
      <p:pic>
        <p:nvPicPr>
          <p:cNvPr id="3" name="Picture 2" descr="Wind In The Wire » 2006 » Septemb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50" y="2644775"/>
            <a:ext cx="3810000" cy="2463800"/>
          </a:xfrm>
          <a:prstGeom prst="rect">
            <a:avLst/>
          </a:prstGeom>
        </p:spPr>
      </p:pic>
      <p:pic>
        <p:nvPicPr>
          <p:cNvPr id="4" name="Jeopardy - 2008-20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34249" y="5953124"/>
            <a:ext cx="390525" cy="390525"/>
          </a:xfrm>
          <a:prstGeom prst="rect">
            <a:avLst/>
          </a:prstGeom>
        </p:spPr>
      </p:pic>
    </p:spTree>
    <p:extLst>
      <p:ext uri="{BB962C8B-B14F-4D97-AF65-F5344CB8AC3E}">
        <p14:creationId xmlns:p14="http://schemas.microsoft.com/office/powerpoint/2010/main" val="1702074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Answer from Law/Govt</a:t>
            </a:r>
            <a:endParaRPr/>
          </a:p>
        </p:txBody>
      </p:sp>
      <p:pic>
        <p:nvPicPr>
          <p:cNvPr id="194" name="Google Shape;194;p22"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95" name="Google Shape;195;p22"/>
          <p:cNvSpPr txBox="1"/>
          <p:nvPr/>
        </p:nvSpPr>
        <p:spPr>
          <a:xfrm>
            <a:off x="838201" y="1698950"/>
            <a:ext cx="6934200" cy="2585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There was no bill of rights and they figured that if they did not have a list of right, the central govt. would take away any rights not listed. </a:t>
            </a:r>
            <a:endParaRPr sz="4800">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Question from Law/Govt</a:t>
            </a:r>
            <a:endParaRPr/>
          </a:p>
        </p:txBody>
      </p:sp>
      <p:pic>
        <p:nvPicPr>
          <p:cNvPr id="201" name="Google Shape;201;p23"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02" name="Google Shape;202;p23"/>
          <p:cNvSpPr txBox="1"/>
          <p:nvPr/>
        </p:nvSpPr>
        <p:spPr>
          <a:xfrm>
            <a:off x="533400" y="2057400"/>
            <a:ext cx="7924799"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Recite the preamble of the U.S. Constitution. </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Answer from Law/Govt</a:t>
            </a:r>
            <a:endParaRPr/>
          </a:p>
        </p:txBody>
      </p:sp>
      <p:pic>
        <p:nvPicPr>
          <p:cNvPr id="208" name="Google Shape;208;p24"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09" name="Google Shape;209;p24"/>
          <p:cNvSpPr txBox="1"/>
          <p:nvPr/>
        </p:nvSpPr>
        <p:spPr>
          <a:xfrm>
            <a:off x="838200" y="1524000"/>
            <a:ext cx="7924800" cy="6001643"/>
          </a:xfrm>
          <a:prstGeom prst="rect">
            <a:avLst/>
          </a:prstGeom>
          <a:noFill/>
          <a:ln>
            <a:noFill/>
          </a:ln>
        </p:spPr>
        <p:txBody>
          <a:bodyPr spcFirstLastPara="1" wrap="square" lIns="91425" tIns="45700" rIns="91425" bIns="45700" anchor="t" anchorCtr="0">
            <a:noAutofit/>
          </a:bodyPr>
          <a:lstStyle/>
          <a:p>
            <a:pPr marL="45720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We the people, in order to form a more perfect union, establish justice, ensure domestic tranquility, provide for the common defense, promote the general welfare, and secure the blessings of liberty to ourselves and our posterity; do ordain and establish this Constitution for the United States of America. </a:t>
            </a:r>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Question from Citizens</a:t>
            </a:r>
            <a:endParaRPr/>
          </a:p>
        </p:txBody>
      </p:sp>
      <p:pic>
        <p:nvPicPr>
          <p:cNvPr id="215" name="Google Shape;215;p25"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16" name="Google Shape;216;p25"/>
          <p:cNvSpPr txBox="1"/>
          <p:nvPr/>
        </p:nvSpPr>
        <p:spPr>
          <a:xfrm>
            <a:off x="609601" y="2133600"/>
            <a:ext cx="7315200" cy="12003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 What is a citizen?</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Answer from Citizens</a:t>
            </a:r>
            <a:endParaRPr/>
          </a:p>
        </p:txBody>
      </p:sp>
      <p:pic>
        <p:nvPicPr>
          <p:cNvPr id="222" name="Google Shape;222;p26"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23" name="Google Shape;223;p26"/>
          <p:cNvSpPr txBox="1"/>
          <p:nvPr/>
        </p:nvSpPr>
        <p:spPr>
          <a:xfrm>
            <a:off x="1588600" y="1988100"/>
            <a:ext cx="6331800" cy="64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chemeClr val="lt1"/>
                </a:solidFill>
                <a:latin typeface="Times New Roman"/>
                <a:ea typeface="Times New Roman"/>
                <a:cs typeface="Times New Roman"/>
                <a:sym typeface="Times New Roman"/>
              </a:rPr>
              <a:t>A person who is born in, naturalized, or has a parent from a particular </a:t>
            </a:r>
            <a:r>
              <a:rPr lang="en-US" sz="3600" dirty="0" smtClean="0">
                <a:solidFill>
                  <a:schemeClr val="lt1"/>
                </a:solidFill>
                <a:latin typeface="Times New Roman"/>
                <a:ea typeface="Times New Roman"/>
                <a:cs typeface="Times New Roman"/>
                <a:sym typeface="Times New Roman"/>
              </a:rPr>
              <a:t>country. The </a:t>
            </a:r>
            <a:r>
              <a:rPr lang="en-US" sz="3600" smtClean="0">
                <a:solidFill>
                  <a:schemeClr val="lt1"/>
                </a:solidFill>
                <a:latin typeface="Times New Roman"/>
                <a:ea typeface="Times New Roman"/>
                <a:cs typeface="Times New Roman"/>
                <a:sym typeface="Times New Roman"/>
              </a:rPr>
              <a:t>citizen is a </a:t>
            </a:r>
            <a:r>
              <a:rPr lang="en-US" sz="3600" dirty="0">
                <a:solidFill>
                  <a:schemeClr val="lt1"/>
                </a:solidFill>
                <a:latin typeface="Times New Roman"/>
                <a:ea typeface="Times New Roman"/>
                <a:cs typeface="Times New Roman"/>
                <a:sym typeface="Times New Roman"/>
              </a:rPr>
              <a:t>member of that country and  enjoys the benefits of being from that country. </a:t>
            </a:r>
            <a:endParaRPr sz="2400" dirty="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Question from Citizens</a:t>
            </a:r>
            <a:endParaRPr/>
          </a:p>
        </p:txBody>
      </p:sp>
      <p:pic>
        <p:nvPicPr>
          <p:cNvPr id="229" name="Google Shape;229;p27"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30" name="Google Shape;230;p27"/>
          <p:cNvSpPr txBox="1"/>
          <p:nvPr/>
        </p:nvSpPr>
        <p:spPr>
          <a:xfrm>
            <a:off x="1438350" y="1827100"/>
            <a:ext cx="6095700" cy="2240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Where in the Constitution would you find information on who can or can not be a citizen?</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Answer from Citizens</a:t>
            </a:r>
            <a:endParaRPr/>
          </a:p>
        </p:txBody>
      </p:sp>
      <p:pic>
        <p:nvPicPr>
          <p:cNvPr id="236" name="Google Shape;236;p28"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37" name="Google Shape;237;p28"/>
          <p:cNvSpPr txBox="1"/>
          <p:nvPr/>
        </p:nvSpPr>
        <p:spPr>
          <a:xfrm>
            <a:off x="1620600" y="2092825"/>
            <a:ext cx="6042300" cy="171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It is in the Amendments, the 14th to be precise.</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Question from Citizens</a:t>
            </a:r>
            <a:endParaRPr/>
          </a:p>
        </p:txBody>
      </p:sp>
      <p:pic>
        <p:nvPicPr>
          <p:cNvPr id="243" name="Google Shape;243;p29"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44" name="Google Shape;244;p29"/>
          <p:cNvSpPr txBox="1"/>
          <p:nvPr/>
        </p:nvSpPr>
        <p:spPr>
          <a:xfrm>
            <a:off x="1295400" y="1931825"/>
            <a:ext cx="6410400" cy="187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How far back in history can the idea of democracy/a republic be traced?</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Answer from Citizens</a:t>
            </a:r>
            <a:endParaRPr/>
          </a:p>
        </p:txBody>
      </p:sp>
      <p:pic>
        <p:nvPicPr>
          <p:cNvPr id="250" name="Google Shape;250;p30"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51" name="Google Shape;251;p30"/>
          <p:cNvSpPr txBox="1"/>
          <p:nvPr/>
        </p:nvSpPr>
        <p:spPr>
          <a:xfrm>
            <a:off x="1588625" y="1752600"/>
            <a:ext cx="6256800" cy="271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Way back in Ancient Rome and Ancient Greece, male citizens were allowed to participate in government (democracy),  and they were even allowed to vote for leaders (republic). </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Question from Citizens</a:t>
            </a:r>
            <a:endParaRPr/>
          </a:p>
        </p:txBody>
      </p:sp>
      <p:pic>
        <p:nvPicPr>
          <p:cNvPr id="257" name="Google Shape;257;p31"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58" name="Google Shape;258;p31"/>
          <p:cNvSpPr txBox="1"/>
          <p:nvPr/>
        </p:nvSpPr>
        <p:spPr>
          <a:xfrm>
            <a:off x="1438375" y="2127600"/>
            <a:ext cx="6385500" cy="294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Name 2 obligations and 2 responsibilities of an American Citizen. </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000" dirty="0" smtClean="0">
                <a:solidFill>
                  <a:schemeClr val="folHlink"/>
                </a:solidFill>
              </a:rPr>
              <a:t>Civics Review Jeopardy</a:t>
            </a:r>
            <a:endParaRPr sz="3200" dirty="0"/>
          </a:p>
        </p:txBody>
      </p:sp>
      <p:pic>
        <p:nvPicPr>
          <p:cNvPr id="108" name="Google Shape;108;p14"/>
          <p:cNvPicPr preferRelativeResize="0"/>
          <p:nvPr/>
        </p:nvPicPr>
        <p:blipFill rotWithShape="1">
          <a:blip r:embed="rId3">
            <a:alphaModFix/>
          </a:blip>
          <a:srcRect/>
          <a:stretch/>
        </p:blipFill>
        <p:spPr>
          <a:xfrm>
            <a:off x="762000" y="1533525"/>
            <a:ext cx="7775575" cy="4638675"/>
          </a:xfrm>
          <a:prstGeom prst="rect">
            <a:avLst/>
          </a:prstGeom>
          <a:noFill/>
          <a:ln>
            <a:noFill/>
          </a:ln>
        </p:spPr>
      </p:pic>
      <p:sp>
        <p:nvSpPr>
          <p:cNvPr id="109" name="Google Shape;109;p14"/>
          <p:cNvSpPr txBox="1"/>
          <p:nvPr/>
        </p:nvSpPr>
        <p:spPr>
          <a:xfrm>
            <a:off x="904875" y="1533525"/>
            <a:ext cx="1454149" cy="85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Times New Roman"/>
                <a:ea typeface="Times New Roman"/>
                <a:cs typeface="Times New Roman"/>
                <a:sym typeface="Times New Roman"/>
              </a:rPr>
              <a:t>Law &amp; </a:t>
            </a:r>
            <a:r>
              <a:rPr lang="en-US" sz="1800" dirty="0" smtClean="0">
                <a:solidFill>
                  <a:schemeClr val="dk1"/>
                </a:solidFill>
                <a:latin typeface="Times New Roman"/>
                <a:ea typeface="Times New Roman"/>
                <a:cs typeface="Times New Roman"/>
                <a:sym typeface="Times New Roman"/>
              </a:rPr>
              <a:t>Government</a:t>
            </a:r>
            <a:endParaRPr sz="1800" dirty="0">
              <a:solidFill>
                <a:schemeClr val="lt1"/>
              </a:solidFill>
              <a:latin typeface="Times New Roman"/>
              <a:ea typeface="Times New Roman"/>
              <a:cs typeface="Times New Roman"/>
              <a:sym typeface="Times New Roman"/>
            </a:endParaRPr>
          </a:p>
        </p:txBody>
      </p:sp>
      <p:sp>
        <p:nvSpPr>
          <p:cNvPr id="110" name="Google Shape;110;p14"/>
          <p:cNvSpPr txBox="1"/>
          <p:nvPr/>
        </p:nvSpPr>
        <p:spPr>
          <a:xfrm>
            <a:off x="2438400" y="1676400"/>
            <a:ext cx="14478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Times New Roman"/>
                <a:ea typeface="Times New Roman"/>
                <a:cs typeface="Times New Roman"/>
                <a:sym typeface="Times New Roman"/>
              </a:rPr>
              <a:t>Citizens	</a:t>
            </a:r>
            <a:endParaRPr sz="2000" dirty="0">
              <a:solidFill>
                <a:schemeClr val="lt1"/>
              </a:solidFill>
              <a:latin typeface="Times New Roman"/>
              <a:ea typeface="Times New Roman"/>
              <a:cs typeface="Times New Roman"/>
              <a:sym typeface="Times New Roman"/>
            </a:endParaRPr>
          </a:p>
        </p:txBody>
      </p:sp>
      <p:sp>
        <p:nvSpPr>
          <p:cNvPr id="111" name="Google Shape;111;p14"/>
          <p:cNvSpPr txBox="1"/>
          <p:nvPr/>
        </p:nvSpPr>
        <p:spPr>
          <a:xfrm>
            <a:off x="3886200" y="1533450"/>
            <a:ext cx="1600200" cy="85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Times New Roman"/>
                <a:ea typeface="Times New Roman"/>
                <a:cs typeface="Times New Roman"/>
                <a:sym typeface="Times New Roman"/>
              </a:rPr>
              <a:t>Govt. Policies</a:t>
            </a:r>
            <a:endParaRPr sz="2000" dirty="0">
              <a:solidFill>
                <a:schemeClr val="lt1"/>
              </a:solidFill>
              <a:latin typeface="Times New Roman"/>
              <a:ea typeface="Times New Roman"/>
              <a:cs typeface="Times New Roman"/>
              <a:sym typeface="Times New Roman"/>
            </a:endParaRPr>
          </a:p>
        </p:txBody>
      </p:sp>
      <p:sp>
        <p:nvSpPr>
          <p:cNvPr id="112" name="Google Shape;112;p14"/>
          <p:cNvSpPr txBox="1"/>
          <p:nvPr/>
        </p:nvSpPr>
        <p:spPr>
          <a:xfrm>
            <a:off x="5410200" y="1622475"/>
            <a:ext cx="1600200" cy="85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dirty="0" smtClean="0">
                <a:solidFill>
                  <a:schemeClr val="dk1"/>
                </a:solidFill>
                <a:latin typeface="Times New Roman"/>
                <a:ea typeface="Times New Roman"/>
                <a:cs typeface="Times New Roman"/>
                <a:sym typeface="Times New Roman"/>
              </a:rPr>
              <a:t>Organizations &amp; Functions of </a:t>
            </a:r>
            <a:r>
              <a:rPr lang="en-US" dirty="0">
                <a:solidFill>
                  <a:schemeClr val="dk1"/>
                </a:solidFill>
                <a:latin typeface="Times New Roman"/>
                <a:ea typeface="Times New Roman"/>
                <a:cs typeface="Times New Roman"/>
                <a:sym typeface="Times New Roman"/>
              </a:rPr>
              <a:t>Govt.</a:t>
            </a:r>
            <a:endParaRPr dirty="0">
              <a:solidFill>
                <a:schemeClr val="lt1"/>
              </a:solidFill>
              <a:latin typeface="Times New Roman"/>
              <a:ea typeface="Times New Roman"/>
              <a:cs typeface="Times New Roman"/>
              <a:sym typeface="Times New Roman"/>
            </a:endParaRPr>
          </a:p>
        </p:txBody>
      </p:sp>
      <p:sp>
        <p:nvSpPr>
          <p:cNvPr id="113" name="Google Shape;113;p14"/>
          <p:cNvSpPr txBox="1"/>
          <p:nvPr/>
        </p:nvSpPr>
        <p:spPr>
          <a:xfrm>
            <a:off x="7162800" y="1600200"/>
            <a:ext cx="87395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Misc.</a:t>
            </a:r>
            <a:endParaRPr sz="2400">
              <a:solidFill>
                <a:schemeClr val="lt1"/>
              </a:solidFill>
              <a:latin typeface="Times New Roman"/>
              <a:ea typeface="Times New Roman"/>
              <a:cs typeface="Times New Roman"/>
              <a:sym typeface="Times New Roman"/>
            </a:endParaRPr>
          </a:p>
        </p:txBody>
      </p:sp>
      <p:sp>
        <p:nvSpPr>
          <p:cNvPr id="114" name="Google Shape;114;p14"/>
          <p:cNvSpPr txBox="1"/>
          <p:nvPr/>
        </p:nvSpPr>
        <p:spPr>
          <a:xfrm>
            <a:off x="838200" y="2514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4" action="ppaction://hlinksldjump"/>
              </a:rPr>
              <a:t>Q $100</a:t>
            </a:r>
            <a:endParaRPr sz="2400">
              <a:solidFill>
                <a:schemeClr val="lt1"/>
              </a:solidFill>
              <a:latin typeface="Times New Roman"/>
              <a:ea typeface="Times New Roman"/>
              <a:cs typeface="Times New Roman"/>
              <a:sym typeface="Times New Roman"/>
            </a:endParaRPr>
          </a:p>
        </p:txBody>
      </p:sp>
      <p:sp>
        <p:nvSpPr>
          <p:cNvPr id="115" name="Google Shape;115;p14"/>
          <p:cNvSpPr txBox="1"/>
          <p:nvPr/>
        </p:nvSpPr>
        <p:spPr>
          <a:xfrm>
            <a:off x="898525" y="3241675"/>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5" action="ppaction://hlinksldjump"/>
              </a:rPr>
              <a:t>Q $200</a:t>
            </a:r>
            <a:endParaRPr sz="2400">
              <a:solidFill>
                <a:schemeClr val="lt1"/>
              </a:solidFill>
              <a:latin typeface="Times New Roman"/>
              <a:ea typeface="Times New Roman"/>
              <a:cs typeface="Times New Roman"/>
              <a:sym typeface="Times New Roman"/>
            </a:endParaRPr>
          </a:p>
        </p:txBody>
      </p:sp>
      <p:sp>
        <p:nvSpPr>
          <p:cNvPr id="116" name="Google Shape;116;p14"/>
          <p:cNvSpPr txBox="1"/>
          <p:nvPr/>
        </p:nvSpPr>
        <p:spPr>
          <a:xfrm>
            <a:off x="898525" y="4003675"/>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6" action="ppaction://hlinksldjump"/>
              </a:rPr>
              <a:t>Q $300</a:t>
            </a:r>
            <a:endParaRPr sz="2400">
              <a:solidFill>
                <a:schemeClr val="lt1"/>
              </a:solidFill>
              <a:latin typeface="Times New Roman"/>
              <a:ea typeface="Times New Roman"/>
              <a:cs typeface="Times New Roman"/>
              <a:sym typeface="Times New Roman"/>
            </a:endParaRPr>
          </a:p>
        </p:txBody>
      </p:sp>
      <p:sp>
        <p:nvSpPr>
          <p:cNvPr id="117" name="Google Shape;117;p14"/>
          <p:cNvSpPr txBox="1"/>
          <p:nvPr/>
        </p:nvSpPr>
        <p:spPr>
          <a:xfrm>
            <a:off x="898525" y="4765675"/>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7" action="ppaction://hlinksldjump"/>
              </a:rPr>
              <a:t>Q $400</a:t>
            </a:r>
            <a:endParaRPr sz="2400">
              <a:solidFill>
                <a:schemeClr val="lt1"/>
              </a:solidFill>
              <a:latin typeface="Times New Roman"/>
              <a:ea typeface="Times New Roman"/>
              <a:cs typeface="Times New Roman"/>
              <a:sym typeface="Times New Roman"/>
            </a:endParaRPr>
          </a:p>
        </p:txBody>
      </p:sp>
      <p:sp>
        <p:nvSpPr>
          <p:cNvPr id="118" name="Google Shape;118;p14"/>
          <p:cNvSpPr txBox="1"/>
          <p:nvPr/>
        </p:nvSpPr>
        <p:spPr>
          <a:xfrm>
            <a:off x="898525" y="5527675"/>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8" action="ppaction://hlinksldjump"/>
              </a:rPr>
              <a:t>Q $500</a:t>
            </a:r>
            <a:endParaRPr sz="2400">
              <a:solidFill>
                <a:schemeClr val="lt1"/>
              </a:solidFill>
              <a:latin typeface="Times New Roman"/>
              <a:ea typeface="Times New Roman"/>
              <a:cs typeface="Times New Roman"/>
              <a:sym typeface="Times New Roman"/>
            </a:endParaRPr>
          </a:p>
        </p:txBody>
      </p:sp>
      <p:sp>
        <p:nvSpPr>
          <p:cNvPr id="119" name="Google Shape;119;p14"/>
          <p:cNvSpPr/>
          <p:nvPr/>
        </p:nvSpPr>
        <p:spPr>
          <a:xfrm>
            <a:off x="2514600" y="2514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9" action="ppaction://hlinksldjump"/>
              </a:rPr>
              <a:t>Q $100</a:t>
            </a:r>
            <a:endParaRPr sz="2400">
              <a:solidFill>
                <a:schemeClr val="lt1"/>
              </a:solidFill>
              <a:latin typeface="Times New Roman"/>
              <a:ea typeface="Times New Roman"/>
              <a:cs typeface="Times New Roman"/>
              <a:sym typeface="Times New Roman"/>
            </a:endParaRPr>
          </a:p>
        </p:txBody>
      </p:sp>
      <p:sp>
        <p:nvSpPr>
          <p:cNvPr id="120" name="Google Shape;120;p14"/>
          <p:cNvSpPr/>
          <p:nvPr/>
        </p:nvSpPr>
        <p:spPr>
          <a:xfrm>
            <a:off x="5562600" y="2514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0" action="ppaction://hlinksldjump"/>
              </a:rPr>
              <a:t>Q $100</a:t>
            </a:r>
            <a:endParaRPr sz="2400">
              <a:solidFill>
                <a:schemeClr val="lt1"/>
              </a:solidFill>
              <a:latin typeface="Times New Roman"/>
              <a:ea typeface="Times New Roman"/>
              <a:cs typeface="Times New Roman"/>
              <a:sym typeface="Times New Roman"/>
            </a:endParaRPr>
          </a:p>
        </p:txBody>
      </p:sp>
      <p:sp>
        <p:nvSpPr>
          <p:cNvPr id="121" name="Google Shape;121;p14"/>
          <p:cNvSpPr/>
          <p:nvPr/>
        </p:nvSpPr>
        <p:spPr>
          <a:xfrm>
            <a:off x="4038600" y="2514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1" action="ppaction://hlinksldjump"/>
              </a:rPr>
              <a:t>Q $100</a:t>
            </a:r>
            <a:endParaRPr sz="2400">
              <a:solidFill>
                <a:schemeClr val="lt1"/>
              </a:solidFill>
              <a:latin typeface="Times New Roman"/>
              <a:ea typeface="Times New Roman"/>
              <a:cs typeface="Times New Roman"/>
              <a:sym typeface="Times New Roman"/>
            </a:endParaRPr>
          </a:p>
        </p:txBody>
      </p:sp>
      <p:sp>
        <p:nvSpPr>
          <p:cNvPr id="122" name="Google Shape;122;p14"/>
          <p:cNvSpPr/>
          <p:nvPr/>
        </p:nvSpPr>
        <p:spPr>
          <a:xfrm>
            <a:off x="7010400" y="2514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2" action="ppaction://hlinksldjump"/>
              </a:rPr>
              <a:t>Q $100</a:t>
            </a:r>
            <a:endParaRPr sz="2400">
              <a:solidFill>
                <a:schemeClr val="lt1"/>
              </a:solidFill>
              <a:latin typeface="Times New Roman"/>
              <a:ea typeface="Times New Roman"/>
              <a:cs typeface="Times New Roman"/>
              <a:sym typeface="Times New Roman"/>
            </a:endParaRPr>
          </a:p>
        </p:txBody>
      </p:sp>
      <p:sp>
        <p:nvSpPr>
          <p:cNvPr id="123" name="Google Shape;123;p14"/>
          <p:cNvSpPr/>
          <p:nvPr/>
        </p:nvSpPr>
        <p:spPr>
          <a:xfrm>
            <a:off x="2514600" y="3276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3" action="ppaction://hlinksldjump"/>
              </a:rPr>
              <a:t>Q $200</a:t>
            </a:r>
            <a:endParaRPr sz="2400">
              <a:solidFill>
                <a:schemeClr val="lt1"/>
              </a:solidFill>
              <a:latin typeface="Times New Roman"/>
              <a:ea typeface="Times New Roman"/>
              <a:cs typeface="Times New Roman"/>
              <a:sym typeface="Times New Roman"/>
            </a:endParaRPr>
          </a:p>
        </p:txBody>
      </p:sp>
      <p:sp>
        <p:nvSpPr>
          <p:cNvPr id="124" name="Google Shape;124;p14"/>
          <p:cNvSpPr/>
          <p:nvPr/>
        </p:nvSpPr>
        <p:spPr>
          <a:xfrm>
            <a:off x="4038600" y="3276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4" action="ppaction://hlinksldjump"/>
              </a:rPr>
              <a:t>Q $200</a:t>
            </a:r>
            <a:endParaRPr sz="2400">
              <a:solidFill>
                <a:schemeClr val="lt1"/>
              </a:solidFill>
              <a:latin typeface="Times New Roman"/>
              <a:ea typeface="Times New Roman"/>
              <a:cs typeface="Times New Roman"/>
              <a:sym typeface="Times New Roman"/>
            </a:endParaRPr>
          </a:p>
        </p:txBody>
      </p:sp>
      <p:sp>
        <p:nvSpPr>
          <p:cNvPr id="125" name="Google Shape;125;p14"/>
          <p:cNvSpPr/>
          <p:nvPr/>
        </p:nvSpPr>
        <p:spPr>
          <a:xfrm>
            <a:off x="5562600" y="3276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5" action="ppaction://hlinksldjump"/>
              </a:rPr>
              <a:t>Q $200</a:t>
            </a:r>
            <a:endParaRPr sz="2400">
              <a:solidFill>
                <a:schemeClr val="lt1"/>
              </a:solidFill>
              <a:latin typeface="Times New Roman"/>
              <a:ea typeface="Times New Roman"/>
              <a:cs typeface="Times New Roman"/>
              <a:sym typeface="Times New Roman"/>
            </a:endParaRPr>
          </a:p>
        </p:txBody>
      </p:sp>
      <p:sp>
        <p:nvSpPr>
          <p:cNvPr id="126" name="Google Shape;126;p14"/>
          <p:cNvSpPr/>
          <p:nvPr/>
        </p:nvSpPr>
        <p:spPr>
          <a:xfrm>
            <a:off x="7010400" y="3276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6" action="ppaction://hlinksldjump"/>
              </a:rPr>
              <a:t>Q $200</a:t>
            </a:r>
            <a:endParaRPr sz="2400">
              <a:solidFill>
                <a:schemeClr val="lt1"/>
              </a:solidFill>
              <a:latin typeface="Times New Roman"/>
              <a:ea typeface="Times New Roman"/>
              <a:cs typeface="Times New Roman"/>
              <a:sym typeface="Times New Roman"/>
            </a:endParaRPr>
          </a:p>
        </p:txBody>
      </p:sp>
      <p:sp>
        <p:nvSpPr>
          <p:cNvPr id="127" name="Google Shape;127;p14"/>
          <p:cNvSpPr/>
          <p:nvPr/>
        </p:nvSpPr>
        <p:spPr>
          <a:xfrm>
            <a:off x="2514600" y="39624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7" action="ppaction://hlinksldjump"/>
              </a:rPr>
              <a:t>Q $300</a:t>
            </a:r>
            <a:endParaRPr sz="2400">
              <a:solidFill>
                <a:schemeClr val="lt1"/>
              </a:solidFill>
              <a:latin typeface="Times New Roman"/>
              <a:ea typeface="Times New Roman"/>
              <a:cs typeface="Times New Roman"/>
              <a:sym typeface="Times New Roman"/>
            </a:endParaRPr>
          </a:p>
        </p:txBody>
      </p:sp>
      <p:sp>
        <p:nvSpPr>
          <p:cNvPr id="128" name="Google Shape;128;p14"/>
          <p:cNvSpPr/>
          <p:nvPr/>
        </p:nvSpPr>
        <p:spPr>
          <a:xfrm>
            <a:off x="3962400" y="39624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8" action="ppaction://hlinksldjump"/>
              </a:rPr>
              <a:t>Q $300</a:t>
            </a:r>
            <a:endParaRPr sz="2400">
              <a:solidFill>
                <a:schemeClr val="lt1"/>
              </a:solidFill>
              <a:latin typeface="Times New Roman"/>
              <a:ea typeface="Times New Roman"/>
              <a:cs typeface="Times New Roman"/>
              <a:sym typeface="Times New Roman"/>
            </a:endParaRPr>
          </a:p>
        </p:txBody>
      </p:sp>
      <p:sp>
        <p:nvSpPr>
          <p:cNvPr id="129" name="Google Shape;129;p14"/>
          <p:cNvSpPr/>
          <p:nvPr/>
        </p:nvSpPr>
        <p:spPr>
          <a:xfrm>
            <a:off x="5538788" y="3962400"/>
            <a:ext cx="109061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19" action="ppaction://hlinksldjump"/>
              </a:rPr>
              <a:t>Q $300</a:t>
            </a:r>
            <a:endParaRPr sz="2400">
              <a:solidFill>
                <a:schemeClr val="lt1"/>
              </a:solidFill>
              <a:latin typeface="Times New Roman"/>
              <a:ea typeface="Times New Roman"/>
              <a:cs typeface="Times New Roman"/>
              <a:sym typeface="Times New Roman"/>
            </a:endParaRPr>
          </a:p>
        </p:txBody>
      </p:sp>
      <p:sp>
        <p:nvSpPr>
          <p:cNvPr id="130" name="Google Shape;130;p14"/>
          <p:cNvSpPr/>
          <p:nvPr/>
        </p:nvSpPr>
        <p:spPr>
          <a:xfrm>
            <a:off x="7010400" y="4038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0" action="ppaction://hlinksldjump"/>
              </a:rPr>
              <a:t>Q $300</a:t>
            </a:r>
            <a:endParaRPr sz="2400">
              <a:solidFill>
                <a:schemeClr val="lt1"/>
              </a:solidFill>
              <a:latin typeface="Times New Roman"/>
              <a:ea typeface="Times New Roman"/>
              <a:cs typeface="Times New Roman"/>
              <a:sym typeface="Times New Roman"/>
            </a:endParaRPr>
          </a:p>
        </p:txBody>
      </p:sp>
      <p:sp>
        <p:nvSpPr>
          <p:cNvPr id="131" name="Google Shape;131;p14"/>
          <p:cNvSpPr/>
          <p:nvPr/>
        </p:nvSpPr>
        <p:spPr>
          <a:xfrm>
            <a:off x="2514600" y="47244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1" action="ppaction://hlinksldjump"/>
              </a:rPr>
              <a:t>Q $400</a:t>
            </a:r>
            <a:endParaRPr sz="2400">
              <a:solidFill>
                <a:schemeClr val="lt1"/>
              </a:solidFill>
              <a:latin typeface="Times New Roman"/>
              <a:ea typeface="Times New Roman"/>
              <a:cs typeface="Times New Roman"/>
              <a:sym typeface="Times New Roman"/>
            </a:endParaRPr>
          </a:p>
        </p:txBody>
      </p:sp>
      <p:sp>
        <p:nvSpPr>
          <p:cNvPr id="132" name="Google Shape;132;p14"/>
          <p:cNvSpPr/>
          <p:nvPr/>
        </p:nvSpPr>
        <p:spPr>
          <a:xfrm>
            <a:off x="4038600" y="4800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2" action="ppaction://hlinksldjump"/>
              </a:rPr>
              <a:t>Q $400</a:t>
            </a:r>
            <a:endParaRPr sz="2400">
              <a:solidFill>
                <a:schemeClr val="lt1"/>
              </a:solidFill>
              <a:latin typeface="Times New Roman"/>
              <a:ea typeface="Times New Roman"/>
              <a:cs typeface="Times New Roman"/>
              <a:sym typeface="Times New Roman"/>
            </a:endParaRPr>
          </a:p>
        </p:txBody>
      </p:sp>
      <p:sp>
        <p:nvSpPr>
          <p:cNvPr id="133" name="Google Shape;133;p14"/>
          <p:cNvSpPr/>
          <p:nvPr/>
        </p:nvSpPr>
        <p:spPr>
          <a:xfrm>
            <a:off x="5562600" y="4800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3" action="ppaction://hlinksldjump"/>
              </a:rPr>
              <a:t>Q $400</a:t>
            </a:r>
            <a:endParaRPr sz="2400">
              <a:solidFill>
                <a:schemeClr val="lt1"/>
              </a:solidFill>
              <a:latin typeface="Times New Roman"/>
              <a:ea typeface="Times New Roman"/>
              <a:cs typeface="Times New Roman"/>
              <a:sym typeface="Times New Roman"/>
            </a:endParaRPr>
          </a:p>
        </p:txBody>
      </p:sp>
      <p:sp>
        <p:nvSpPr>
          <p:cNvPr id="134" name="Google Shape;134;p14"/>
          <p:cNvSpPr/>
          <p:nvPr/>
        </p:nvSpPr>
        <p:spPr>
          <a:xfrm>
            <a:off x="7010400" y="4800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4" action="ppaction://hlinksldjump"/>
              </a:rPr>
              <a:t>Q $400</a:t>
            </a:r>
            <a:endParaRPr sz="2400">
              <a:solidFill>
                <a:schemeClr val="lt1"/>
              </a:solidFill>
              <a:latin typeface="Times New Roman"/>
              <a:ea typeface="Times New Roman"/>
              <a:cs typeface="Times New Roman"/>
              <a:sym typeface="Times New Roman"/>
            </a:endParaRPr>
          </a:p>
        </p:txBody>
      </p:sp>
      <p:sp>
        <p:nvSpPr>
          <p:cNvPr id="135" name="Google Shape;135;p14"/>
          <p:cNvSpPr/>
          <p:nvPr/>
        </p:nvSpPr>
        <p:spPr>
          <a:xfrm>
            <a:off x="2514600" y="5562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5" action="ppaction://hlinksldjump"/>
              </a:rPr>
              <a:t>Q $500</a:t>
            </a:r>
            <a:endParaRPr sz="2400">
              <a:solidFill>
                <a:schemeClr val="lt1"/>
              </a:solidFill>
              <a:latin typeface="Times New Roman"/>
              <a:ea typeface="Times New Roman"/>
              <a:cs typeface="Times New Roman"/>
              <a:sym typeface="Times New Roman"/>
            </a:endParaRPr>
          </a:p>
        </p:txBody>
      </p:sp>
      <p:sp>
        <p:nvSpPr>
          <p:cNvPr id="136" name="Google Shape;136;p14"/>
          <p:cNvSpPr/>
          <p:nvPr/>
        </p:nvSpPr>
        <p:spPr>
          <a:xfrm>
            <a:off x="4038600" y="5562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6" action="ppaction://hlinksldjump"/>
              </a:rPr>
              <a:t>Q $500</a:t>
            </a:r>
            <a:endParaRPr sz="2400">
              <a:solidFill>
                <a:schemeClr val="lt1"/>
              </a:solidFill>
              <a:latin typeface="Times New Roman"/>
              <a:ea typeface="Times New Roman"/>
              <a:cs typeface="Times New Roman"/>
              <a:sym typeface="Times New Roman"/>
            </a:endParaRPr>
          </a:p>
        </p:txBody>
      </p:sp>
      <p:sp>
        <p:nvSpPr>
          <p:cNvPr id="137" name="Google Shape;137;p14"/>
          <p:cNvSpPr/>
          <p:nvPr/>
        </p:nvSpPr>
        <p:spPr>
          <a:xfrm>
            <a:off x="5562600" y="5562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7" action="ppaction://hlinksldjump"/>
              </a:rPr>
              <a:t>Q $500</a:t>
            </a:r>
            <a:endParaRPr sz="2400">
              <a:solidFill>
                <a:schemeClr val="lt1"/>
              </a:solidFill>
              <a:latin typeface="Times New Roman"/>
              <a:ea typeface="Times New Roman"/>
              <a:cs typeface="Times New Roman"/>
              <a:sym typeface="Times New Roman"/>
            </a:endParaRPr>
          </a:p>
        </p:txBody>
      </p:sp>
      <p:sp>
        <p:nvSpPr>
          <p:cNvPr id="138" name="Google Shape;138;p14"/>
          <p:cNvSpPr/>
          <p:nvPr/>
        </p:nvSpPr>
        <p:spPr>
          <a:xfrm>
            <a:off x="7010400" y="5562600"/>
            <a:ext cx="1090613"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8" action="ppaction://hlinksldjump"/>
              </a:rPr>
              <a:t>Q $500</a:t>
            </a:r>
            <a:endParaRPr sz="2400">
              <a:solidFill>
                <a:schemeClr val="lt1"/>
              </a:solidFill>
              <a:latin typeface="Times New Roman"/>
              <a:ea typeface="Times New Roman"/>
              <a:cs typeface="Times New Roman"/>
              <a:sym typeface="Times New Roman"/>
            </a:endParaRPr>
          </a:p>
        </p:txBody>
      </p:sp>
      <p:sp>
        <p:nvSpPr>
          <p:cNvPr id="139" name="Google Shape;139;p14"/>
          <p:cNvSpPr txBox="1"/>
          <p:nvPr/>
        </p:nvSpPr>
        <p:spPr>
          <a:xfrm>
            <a:off x="6765925" y="6324600"/>
            <a:ext cx="1995488" cy="466725"/>
          </a:xfrm>
          <a:prstGeom prst="rect">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29" action="ppaction://hlinksldjump"/>
              </a:rPr>
              <a:t>Final Jeopardy</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9">
                                            <p:txEl>
                                              <p:pRg st="0" end="0"/>
                                            </p:txEl>
                                          </p:spTgt>
                                        </p:tgtEl>
                                        <p:attrNameLst>
                                          <p:attrName>style.visibility</p:attrName>
                                        </p:attrNameLst>
                                      </p:cBhvr>
                                      <p:to>
                                        <p:strVal val="visible"/>
                                      </p:to>
                                    </p:set>
                                    <p:anim calcmode="lin" valueType="num">
                                      <p:cBhvr additive="base">
                                        <p:cTn id="12" dur="500"/>
                                        <p:tgtEl>
                                          <p:spTgt spid="1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0">
                                            <p:txEl>
                                              <p:pRg st="0" end="0"/>
                                            </p:txEl>
                                          </p:spTgt>
                                        </p:tgtEl>
                                        <p:attrNameLst>
                                          <p:attrName>style.visibility</p:attrName>
                                        </p:attrNameLst>
                                      </p:cBhvr>
                                      <p:to>
                                        <p:strVal val="visible"/>
                                      </p:to>
                                    </p:set>
                                    <p:anim calcmode="lin" valueType="num">
                                      <p:cBhvr additive="base">
                                        <p:cTn id="17" dur="500"/>
                                        <p:tgtEl>
                                          <p:spTgt spid="11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1">
                                            <p:txEl>
                                              <p:pRg st="0" end="0"/>
                                            </p:txEl>
                                          </p:spTgt>
                                        </p:tgtEl>
                                        <p:attrNameLst>
                                          <p:attrName>style.visibility</p:attrName>
                                        </p:attrNameLst>
                                      </p:cBhvr>
                                      <p:to>
                                        <p:strVal val="visible"/>
                                      </p:to>
                                    </p:set>
                                    <p:anim calcmode="lin" valueType="num">
                                      <p:cBhvr additive="base">
                                        <p:cTn id="22" dur="500"/>
                                        <p:tgtEl>
                                          <p:spTgt spid="11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 calcmode="lin" valueType="num">
                                      <p:cBhvr additive="base">
                                        <p:cTn id="27" dur="500"/>
                                        <p:tgtEl>
                                          <p:spTgt spid="11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3">
                                            <p:txEl>
                                              <p:pRg st="0" end="0"/>
                                            </p:txEl>
                                          </p:spTgt>
                                        </p:tgtEl>
                                        <p:attrNameLst>
                                          <p:attrName>style.visibility</p:attrName>
                                        </p:attrNameLst>
                                      </p:cBhvr>
                                      <p:to>
                                        <p:strVal val="visible"/>
                                      </p:to>
                                    </p:set>
                                    <p:anim calcmode="lin" valueType="num">
                                      <p:cBhvr additive="base">
                                        <p:cTn id="32" dur="500"/>
                                        <p:tgtEl>
                                          <p:spTgt spid="113">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Answer from Citizens</a:t>
            </a:r>
            <a:endParaRPr/>
          </a:p>
        </p:txBody>
      </p:sp>
      <p:pic>
        <p:nvPicPr>
          <p:cNvPr id="264" name="Google Shape;264;p32"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65" name="Google Shape;265;p32"/>
          <p:cNvSpPr txBox="1"/>
          <p:nvPr/>
        </p:nvSpPr>
        <p:spPr>
          <a:xfrm>
            <a:off x="1492250" y="1655400"/>
            <a:ext cx="6374700" cy="246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u="sng">
                <a:solidFill>
                  <a:schemeClr val="lt1"/>
                </a:solidFill>
                <a:latin typeface="Times New Roman"/>
                <a:ea typeface="Times New Roman"/>
                <a:cs typeface="Times New Roman"/>
                <a:sym typeface="Times New Roman"/>
              </a:rPr>
              <a:t>Obligations</a:t>
            </a:r>
            <a:endParaRPr sz="3600" u="sng">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Paying taxes</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Obeying the law</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Serving on juries</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Defending the nation - selective service.</a:t>
            </a:r>
            <a:endParaRPr sz="240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u="sng">
                <a:solidFill>
                  <a:schemeClr val="lt1"/>
                </a:solidFill>
                <a:latin typeface="Times New Roman"/>
                <a:ea typeface="Times New Roman"/>
                <a:cs typeface="Times New Roman"/>
                <a:sym typeface="Times New Roman"/>
              </a:rPr>
              <a:t>Responsibilities</a:t>
            </a:r>
            <a:endParaRPr sz="3600" u="sng">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voting</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attending civic meetings</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petitioning the government</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running for office</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Question from Citizens</a:t>
            </a:r>
            <a:endParaRPr/>
          </a:p>
        </p:txBody>
      </p:sp>
      <p:pic>
        <p:nvPicPr>
          <p:cNvPr id="271" name="Google Shape;271;p33"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72" name="Google Shape;272;p33"/>
          <p:cNvSpPr txBox="1"/>
          <p:nvPr/>
        </p:nvSpPr>
        <p:spPr>
          <a:xfrm>
            <a:off x="1041050" y="1620600"/>
            <a:ext cx="7147800" cy="160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lt1"/>
                </a:solidFill>
                <a:latin typeface="Times New Roman"/>
                <a:ea typeface="Times New Roman"/>
                <a:cs typeface="Times New Roman"/>
                <a:sym typeface="Times New Roman"/>
              </a:rPr>
              <a:t>Identify the following landmark court cases:</a:t>
            </a:r>
            <a:endParaRPr sz="3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000">
              <a:solidFill>
                <a:schemeClr val="lt1"/>
              </a:solidFill>
              <a:latin typeface="Times New Roman"/>
              <a:ea typeface="Times New Roman"/>
              <a:cs typeface="Times New Roman"/>
              <a:sym typeface="Times New Roman"/>
            </a:endParaRPr>
          </a:p>
          <a:p>
            <a:pPr marL="457200" marR="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rgbClr val="FF0000"/>
                </a:highlight>
                <a:latin typeface="Times New Roman"/>
                <a:ea typeface="Times New Roman"/>
                <a:cs typeface="Times New Roman"/>
                <a:sym typeface="Times New Roman"/>
              </a:rPr>
              <a:t>Man is not charged with a crime b/c he was not read his rights. </a:t>
            </a:r>
            <a:endParaRPr sz="3000">
              <a:solidFill>
                <a:schemeClr val="lt1"/>
              </a:solidFill>
              <a:highlight>
                <a:srgbClr val="FF0000"/>
              </a:highlight>
              <a:latin typeface="Times New Roman"/>
              <a:ea typeface="Times New Roman"/>
              <a:cs typeface="Times New Roman"/>
              <a:sym typeface="Times New Roman"/>
            </a:endParaRPr>
          </a:p>
          <a:p>
            <a:pPr marL="457200" marR="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rgbClr val="1155CC"/>
                </a:highlight>
                <a:latin typeface="Times New Roman"/>
                <a:ea typeface="Times New Roman"/>
                <a:cs typeface="Times New Roman"/>
                <a:sym typeface="Times New Roman"/>
              </a:rPr>
              <a:t>Kids in newspaper class were not allowed total freedom of the press. </a:t>
            </a:r>
            <a:endParaRPr sz="3000">
              <a:solidFill>
                <a:schemeClr val="lt1"/>
              </a:solidFill>
              <a:highlight>
                <a:srgbClr val="1155CC"/>
              </a:highlight>
              <a:latin typeface="Times New Roman"/>
              <a:ea typeface="Times New Roman"/>
              <a:cs typeface="Times New Roman"/>
              <a:sym typeface="Times New Roman"/>
            </a:endParaRPr>
          </a:p>
          <a:p>
            <a:pPr marL="457200" marR="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chemeClr val="lt2"/>
                </a:highlight>
                <a:latin typeface="Times New Roman"/>
                <a:ea typeface="Times New Roman"/>
                <a:cs typeface="Times New Roman"/>
                <a:sym typeface="Times New Roman"/>
              </a:rPr>
              <a:t>Kid gets arrested for making rude phone calls to a neighbor. </a:t>
            </a:r>
            <a:endParaRPr sz="3000">
              <a:solidFill>
                <a:schemeClr val="lt1"/>
              </a:solidFill>
              <a:highlight>
                <a:schemeClr val="lt2"/>
              </a:highlight>
              <a:latin typeface="Times New Roman"/>
              <a:ea typeface="Times New Roman"/>
              <a:cs typeface="Times New Roman"/>
              <a:sym typeface="Times New Roman"/>
            </a:endParaRPr>
          </a:p>
          <a:p>
            <a:pPr marL="457200" marR="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rgbClr val="674EA7"/>
                </a:highlight>
                <a:latin typeface="Times New Roman"/>
                <a:ea typeface="Times New Roman"/>
                <a:cs typeface="Times New Roman"/>
                <a:sym typeface="Times New Roman"/>
              </a:rPr>
              <a:t>U. S. President claims that he does not have to follow the rule of law when turning over info about a break-in. </a:t>
            </a:r>
            <a:endParaRPr sz="3000">
              <a:solidFill>
                <a:schemeClr val="lt1"/>
              </a:solidFill>
              <a:highlight>
                <a:srgbClr val="674EA7"/>
              </a:highlight>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Answer from Citizens</a:t>
            </a:r>
            <a:endParaRPr/>
          </a:p>
        </p:txBody>
      </p:sp>
      <p:pic>
        <p:nvPicPr>
          <p:cNvPr id="278" name="Google Shape;278;p34"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79" name="Google Shape;279;p34"/>
          <p:cNvSpPr txBox="1"/>
          <p:nvPr/>
        </p:nvSpPr>
        <p:spPr>
          <a:xfrm>
            <a:off x="300500" y="1752600"/>
            <a:ext cx="8392800" cy="641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endParaRPr sz="3000">
              <a:solidFill>
                <a:schemeClr val="lt1"/>
              </a:solidFill>
              <a:latin typeface="Times New Roman"/>
              <a:ea typeface="Times New Roman"/>
              <a:cs typeface="Times New Roman"/>
              <a:sym typeface="Times New Roman"/>
            </a:endParaRPr>
          </a:p>
          <a:p>
            <a:pPr marL="45720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rgbClr val="FF0000"/>
                </a:highlight>
                <a:latin typeface="Times New Roman"/>
                <a:ea typeface="Times New Roman"/>
                <a:cs typeface="Times New Roman"/>
                <a:sym typeface="Times New Roman"/>
              </a:rPr>
              <a:t>Miranda v. Arizona</a:t>
            </a:r>
            <a:endParaRPr sz="3000">
              <a:solidFill>
                <a:schemeClr val="lt1"/>
              </a:solidFill>
              <a:highlight>
                <a:srgbClr val="FF0000"/>
              </a:highlight>
              <a:latin typeface="Times New Roman"/>
              <a:ea typeface="Times New Roman"/>
              <a:cs typeface="Times New Roman"/>
              <a:sym typeface="Times New Roman"/>
            </a:endParaRPr>
          </a:p>
          <a:p>
            <a:pPr marL="457200" lvl="0" indent="0" algn="ctr" rtl="0">
              <a:spcBef>
                <a:spcPts val="0"/>
              </a:spcBef>
              <a:spcAft>
                <a:spcPts val="0"/>
              </a:spcAft>
              <a:buNone/>
            </a:pPr>
            <a:endParaRPr sz="3000">
              <a:solidFill>
                <a:schemeClr val="lt1"/>
              </a:solidFill>
              <a:highlight>
                <a:srgbClr val="FF0000"/>
              </a:highlight>
              <a:latin typeface="Times New Roman"/>
              <a:ea typeface="Times New Roman"/>
              <a:cs typeface="Times New Roman"/>
              <a:sym typeface="Times New Roman"/>
            </a:endParaRPr>
          </a:p>
          <a:p>
            <a:pPr marL="45720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rgbClr val="1155CC"/>
                </a:highlight>
                <a:latin typeface="Times New Roman"/>
                <a:ea typeface="Times New Roman"/>
                <a:cs typeface="Times New Roman"/>
                <a:sym typeface="Times New Roman"/>
              </a:rPr>
              <a:t>Hazelwood v. Kuhlmeier</a:t>
            </a:r>
            <a:endParaRPr sz="3000">
              <a:solidFill>
                <a:schemeClr val="lt1"/>
              </a:solidFill>
              <a:highlight>
                <a:srgbClr val="1155CC"/>
              </a:highlight>
              <a:latin typeface="Times New Roman"/>
              <a:ea typeface="Times New Roman"/>
              <a:cs typeface="Times New Roman"/>
              <a:sym typeface="Times New Roman"/>
            </a:endParaRPr>
          </a:p>
          <a:p>
            <a:pPr marL="457200" lvl="0" indent="0" algn="ctr" rtl="0">
              <a:spcBef>
                <a:spcPts val="0"/>
              </a:spcBef>
              <a:spcAft>
                <a:spcPts val="0"/>
              </a:spcAft>
              <a:buNone/>
            </a:pPr>
            <a:endParaRPr sz="3000">
              <a:solidFill>
                <a:schemeClr val="lt1"/>
              </a:solidFill>
              <a:highlight>
                <a:srgbClr val="1155CC"/>
              </a:highlight>
              <a:latin typeface="Times New Roman"/>
              <a:ea typeface="Times New Roman"/>
              <a:cs typeface="Times New Roman"/>
              <a:sym typeface="Times New Roman"/>
            </a:endParaRPr>
          </a:p>
          <a:p>
            <a:pPr marL="45720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chemeClr val="lt2"/>
                </a:highlight>
                <a:latin typeface="Times New Roman"/>
                <a:ea typeface="Times New Roman"/>
                <a:cs typeface="Times New Roman"/>
                <a:sym typeface="Times New Roman"/>
              </a:rPr>
              <a:t>In re Gault</a:t>
            </a:r>
            <a:endParaRPr sz="3000">
              <a:solidFill>
                <a:schemeClr val="lt1"/>
              </a:solidFill>
              <a:highlight>
                <a:schemeClr val="lt2"/>
              </a:highlight>
              <a:latin typeface="Times New Roman"/>
              <a:ea typeface="Times New Roman"/>
              <a:cs typeface="Times New Roman"/>
              <a:sym typeface="Times New Roman"/>
            </a:endParaRPr>
          </a:p>
          <a:p>
            <a:pPr marL="457200" lvl="0" indent="0" algn="ctr" rtl="0">
              <a:spcBef>
                <a:spcPts val="0"/>
              </a:spcBef>
              <a:spcAft>
                <a:spcPts val="0"/>
              </a:spcAft>
              <a:buNone/>
            </a:pPr>
            <a:endParaRPr sz="3000">
              <a:solidFill>
                <a:schemeClr val="lt1"/>
              </a:solidFill>
              <a:highlight>
                <a:schemeClr val="lt2"/>
              </a:highlight>
              <a:latin typeface="Times New Roman"/>
              <a:ea typeface="Times New Roman"/>
              <a:cs typeface="Times New Roman"/>
              <a:sym typeface="Times New Roman"/>
            </a:endParaRPr>
          </a:p>
          <a:p>
            <a:pPr marL="457200" lvl="0" indent="-419100" algn="ctr" rtl="0">
              <a:spcBef>
                <a:spcPts val="0"/>
              </a:spcBef>
              <a:spcAft>
                <a:spcPts val="0"/>
              </a:spcAft>
              <a:buClr>
                <a:schemeClr val="lt1"/>
              </a:buClr>
              <a:buSzPts val="3000"/>
              <a:buFont typeface="Times New Roman"/>
              <a:buAutoNum type="arabicPeriod"/>
            </a:pPr>
            <a:r>
              <a:rPr lang="en-US" sz="3000">
                <a:solidFill>
                  <a:schemeClr val="lt1"/>
                </a:solidFill>
                <a:highlight>
                  <a:srgbClr val="674EA7"/>
                </a:highlight>
                <a:latin typeface="Times New Roman"/>
                <a:ea typeface="Times New Roman"/>
                <a:cs typeface="Times New Roman"/>
                <a:sym typeface="Times New Roman"/>
              </a:rPr>
              <a:t>U.S. v. Nixon</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t>$100 Question from Govt. Processes</a:t>
            </a:r>
            <a:endParaRPr sz="3600"/>
          </a:p>
        </p:txBody>
      </p:sp>
      <p:pic>
        <p:nvPicPr>
          <p:cNvPr id="285" name="Google Shape;285;p35"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86" name="Google Shape;286;p35"/>
          <p:cNvSpPr txBox="1"/>
          <p:nvPr/>
        </p:nvSpPr>
        <p:spPr>
          <a:xfrm>
            <a:off x="1856700" y="3015800"/>
            <a:ext cx="6224700" cy="26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287" name="Google Shape;287;p35"/>
          <p:cNvSpPr txBox="1"/>
          <p:nvPr/>
        </p:nvSpPr>
        <p:spPr>
          <a:xfrm>
            <a:off x="484075" y="2028400"/>
            <a:ext cx="8328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Which main U.S. political party supports less government involvement in citizens’ lives?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Answer from </a:t>
            </a:r>
            <a:r>
              <a:rPr lang="en-US" sz="3600"/>
              <a:t>Govt. Processes</a:t>
            </a:r>
            <a:endParaRPr/>
          </a:p>
        </p:txBody>
      </p:sp>
      <p:pic>
        <p:nvPicPr>
          <p:cNvPr id="293" name="Google Shape;293;p36"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294" name="Google Shape;294;p36"/>
          <p:cNvSpPr txBox="1"/>
          <p:nvPr/>
        </p:nvSpPr>
        <p:spPr>
          <a:xfrm>
            <a:off x="955375" y="2385175"/>
            <a:ext cx="7362300" cy="324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The Republic Party</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Question from </a:t>
            </a:r>
            <a:r>
              <a:rPr lang="en-US" sz="3600"/>
              <a:t>Govt. Processes</a:t>
            </a:r>
            <a:endParaRPr/>
          </a:p>
        </p:txBody>
      </p:sp>
      <p:pic>
        <p:nvPicPr>
          <p:cNvPr id="300" name="Google Shape;300;p37"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01" name="Google Shape;301;p37"/>
          <p:cNvSpPr txBox="1"/>
          <p:nvPr/>
        </p:nvSpPr>
        <p:spPr>
          <a:xfrm>
            <a:off x="804950" y="1819950"/>
            <a:ext cx="7458900" cy="17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What is the difference between propaganda and bias?</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Answer from </a:t>
            </a:r>
            <a:r>
              <a:rPr lang="en-US" sz="3600"/>
              <a:t>Govt. Processes</a:t>
            </a:r>
            <a:endParaRPr/>
          </a:p>
        </p:txBody>
      </p:sp>
      <p:pic>
        <p:nvPicPr>
          <p:cNvPr id="307" name="Google Shape;307;p38"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08" name="Google Shape;308;p38"/>
          <p:cNvSpPr txBox="1"/>
          <p:nvPr/>
        </p:nvSpPr>
        <p:spPr>
          <a:xfrm>
            <a:off x="685800" y="1848575"/>
            <a:ext cx="7846500" cy="2622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600" u="sng">
                <a:solidFill>
                  <a:schemeClr val="lt1"/>
                </a:solidFill>
                <a:latin typeface="Times New Roman"/>
                <a:ea typeface="Times New Roman"/>
                <a:cs typeface="Times New Roman"/>
                <a:sym typeface="Times New Roman"/>
              </a:rPr>
              <a:t>Propaganda</a:t>
            </a:r>
            <a:r>
              <a:rPr lang="en-US" sz="3600">
                <a:solidFill>
                  <a:schemeClr val="lt1"/>
                </a:solidFill>
                <a:latin typeface="Times New Roman"/>
                <a:ea typeface="Times New Roman"/>
                <a:cs typeface="Times New Roman"/>
                <a:sym typeface="Times New Roman"/>
              </a:rPr>
              <a:t> - an attempt to promote a person or idea in print or media.</a:t>
            </a:r>
            <a:endParaRPr sz="36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US" sz="3600" u="sng">
                <a:solidFill>
                  <a:schemeClr val="lt1"/>
                </a:solidFill>
                <a:latin typeface="Times New Roman"/>
                <a:ea typeface="Times New Roman"/>
                <a:cs typeface="Times New Roman"/>
                <a:sym typeface="Times New Roman"/>
              </a:rPr>
              <a:t>Bias </a:t>
            </a:r>
            <a:r>
              <a:rPr lang="en-US" sz="3600">
                <a:solidFill>
                  <a:schemeClr val="lt1"/>
                </a:solidFill>
                <a:latin typeface="Times New Roman"/>
                <a:ea typeface="Times New Roman"/>
                <a:cs typeface="Times New Roman"/>
                <a:sym typeface="Times New Roman"/>
              </a:rPr>
              <a:t>- an unfair preference or dislike of something</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Question from </a:t>
            </a:r>
            <a:r>
              <a:rPr lang="en-US" sz="3600"/>
              <a:t>Govt. Processes</a:t>
            </a:r>
            <a:endParaRPr/>
          </a:p>
        </p:txBody>
      </p:sp>
      <p:pic>
        <p:nvPicPr>
          <p:cNvPr id="314" name="Google Shape;314;p39"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15" name="Google Shape;315;p39"/>
          <p:cNvSpPr txBox="1"/>
          <p:nvPr/>
        </p:nvSpPr>
        <p:spPr>
          <a:xfrm>
            <a:off x="772950" y="1837850"/>
            <a:ext cx="7437300" cy="64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Give an example of </a:t>
            </a:r>
            <a:r>
              <a:rPr lang="en-US" sz="3600" u="sng">
                <a:solidFill>
                  <a:schemeClr val="lt1"/>
                </a:solidFill>
                <a:latin typeface="Times New Roman"/>
                <a:ea typeface="Times New Roman"/>
                <a:cs typeface="Times New Roman"/>
                <a:sym typeface="Times New Roman"/>
              </a:rPr>
              <a:t>two </a:t>
            </a:r>
            <a:r>
              <a:rPr lang="en-US" sz="3600">
                <a:solidFill>
                  <a:schemeClr val="lt1"/>
                </a:solidFill>
                <a:latin typeface="Times New Roman"/>
                <a:ea typeface="Times New Roman"/>
                <a:cs typeface="Times New Roman"/>
                <a:sym typeface="Times New Roman"/>
              </a:rPr>
              <a:t>well known Interest Groups in the U.S. </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Answer from </a:t>
            </a:r>
            <a:r>
              <a:rPr lang="en-US" sz="3600"/>
              <a:t>Govt. Processes</a:t>
            </a:r>
            <a:endParaRPr/>
          </a:p>
        </p:txBody>
      </p:sp>
      <p:pic>
        <p:nvPicPr>
          <p:cNvPr id="321" name="Google Shape;321;p40"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22" name="Google Shape;322;p40"/>
          <p:cNvSpPr txBox="1"/>
          <p:nvPr/>
        </p:nvSpPr>
        <p:spPr>
          <a:xfrm>
            <a:off x="1373750" y="1863350"/>
            <a:ext cx="7373400" cy="45762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M.A.D.D. - mothers against drunk driving</a:t>
            </a:r>
            <a:endParaRPr sz="240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A.A.R.P. - American Association of Retired Persons</a:t>
            </a:r>
            <a:endParaRPr sz="240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Christian Coalition</a:t>
            </a:r>
            <a:endParaRPr sz="240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NOW - National Organization of Women</a:t>
            </a:r>
            <a:endParaRPr sz="240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NRA - National Rifle Association</a:t>
            </a:r>
            <a:endParaRPr sz="2400">
              <a:solidFill>
                <a:schemeClr val="lt1"/>
              </a:solidFill>
              <a:latin typeface="Times New Roman"/>
              <a:ea typeface="Times New Roman"/>
              <a:cs typeface="Times New Roman"/>
              <a:sym typeface="Times New Roman"/>
            </a:endParaRPr>
          </a:p>
          <a:p>
            <a:pPr marL="45720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(and many others!)</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Question from </a:t>
            </a:r>
            <a:r>
              <a:rPr lang="en-US" sz="3600"/>
              <a:t>Govt. Processes</a:t>
            </a:r>
            <a:endParaRPr/>
          </a:p>
        </p:txBody>
      </p:sp>
      <p:pic>
        <p:nvPicPr>
          <p:cNvPr id="328" name="Google Shape;328;p41"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29" name="Google Shape;329;p41"/>
          <p:cNvSpPr txBox="1"/>
          <p:nvPr/>
        </p:nvSpPr>
        <p:spPr>
          <a:xfrm>
            <a:off x="826625" y="1752600"/>
            <a:ext cx="7448100" cy="216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Explain the process of how a bill becomes a law.</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Question from Law/Govt</a:t>
            </a:r>
            <a:endParaRPr/>
          </a:p>
        </p:txBody>
      </p:sp>
      <p:pic>
        <p:nvPicPr>
          <p:cNvPr id="145" name="Google Shape;145;p15"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46" name="Google Shape;146;p15"/>
          <p:cNvSpPr txBox="1"/>
          <p:nvPr/>
        </p:nvSpPr>
        <p:spPr>
          <a:xfrm>
            <a:off x="228600" y="2743200"/>
            <a:ext cx="8381999"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lt1"/>
                </a:solidFill>
                <a:latin typeface="Times New Roman"/>
                <a:ea typeface="Times New Roman"/>
                <a:cs typeface="Times New Roman"/>
                <a:sym typeface="Times New Roman"/>
              </a:rPr>
              <a:t>What is natural law and social contract?</a:t>
            </a: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2"/>
          <p:cNvSpPr txBox="1">
            <a:spLocks noGrp="1"/>
          </p:cNvSpPr>
          <p:nvPr>
            <p:ph type="title"/>
          </p:nvPr>
        </p:nvSpPr>
        <p:spPr>
          <a:xfrm>
            <a:off x="699150" y="158825"/>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Answer from </a:t>
            </a:r>
            <a:r>
              <a:rPr lang="en-US" sz="3600"/>
              <a:t>Govt. Processes</a:t>
            </a:r>
            <a:endParaRPr/>
          </a:p>
        </p:txBody>
      </p:sp>
      <p:pic>
        <p:nvPicPr>
          <p:cNvPr id="335" name="Google Shape;335;p42"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36" name="Google Shape;336;p42"/>
          <p:cNvSpPr txBox="1"/>
          <p:nvPr/>
        </p:nvSpPr>
        <p:spPr>
          <a:xfrm>
            <a:off x="381000" y="1591600"/>
            <a:ext cx="8408700" cy="27336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The bill begins with an idea and then goes to one of the legislative branches, either House or Senate. </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2. After it passes one house, the exact same version must pass another house.</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3. Then it goes to the President to see if he agrees on it or vetoes it.</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4. If he vetoes the legislative branches try again, if they want. If he likes it, he signs, and it becomes a law. </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Question from </a:t>
            </a:r>
            <a:r>
              <a:rPr lang="en-US" sz="3600"/>
              <a:t>Govt. Processes</a:t>
            </a:r>
            <a:endParaRPr/>
          </a:p>
        </p:txBody>
      </p:sp>
      <p:pic>
        <p:nvPicPr>
          <p:cNvPr id="342" name="Google Shape;342;p43"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43" name="Google Shape;343;p43"/>
          <p:cNvSpPr txBox="1"/>
          <p:nvPr/>
        </p:nvSpPr>
        <p:spPr>
          <a:xfrm>
            <a:off x="858800" y="1752600"/>
            <a:ext cx="7437300" cy="387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Times New Roman"/>
                <a:ea typeface="Times New Roman"/>
                <a:cs typeface="Times New Roman"/>
                <a:sym typeface="Times New Roman"/>
              </a:rPr>
              <a:t>Due to the fact that North Korea &amp; the United States have many conflicting ideas, the U.S. does not do what for North Korea?</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Answer from </a:t>
            </a:r>
            <a:r>
              <a:rPr lang="en-US" sz="3600"/>
              <a:t>Govt. Processes</a:t>
            </a:r>
            <a:endParaRPr/>
          </a:p>
        </p:txBody>
      </p:sp>
      <p:pic>
        <p:nvPicPr>
          <p:cNvPr id="349" name="Google Shape;349;p44"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50" name="Google Shape;350;p44"/>
          <p:cNvSpPr txBox="1"/>
          <p:nvPr/>
        </p:nvSpPr>
        <p:spPr>
          <a:xfrm>
            <a:off x="821100" y="2116850"/>
            <a:ext cx="7501800" cy="404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The U.S. does not give financial aid to North Korea and limits political relations with them.</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Question from </a:t>
            </a:r>
            <a:endParaRPr/>
          </a:p>
          <a:p>
            <a:pPr marL="0" lvl="0" indent="0" algn="ctr" rtl="0">
              <a:spcBef>
                <a:spcPts val="0"/>
              </a:spcBef>
              <a:spcAft>
                <a:spcPts val="0"/>
              </a:spcAft>
              <a:buNone/>
            </a:pPr>
            <a:r>
              <a:rPr lang="en-US"/>
              <a:t>Functions of Govt.</a:t>
            </a:r>
            <a:endParaRPr/>
          </a:p>
        </p:txBody>
      </p:sp>
      <p:pic>
        <p:nvPicPr>
          <p:cNvPr id="356" name="Google Shape;356;p45"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57" name="Google Shape;357;p45"/>
          <p:cNvSpPr txBox="1"/>
          <p:nvPr/>
        </p:nvSpPr>
        <p:spPr>
          <a:xfrm>
            <a:off x="1438350" y="2503225"/>
            <a:ext cx="6503700" cy="64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What is an oligarchy?</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Answer from </a:t>
            </a:r>
            <a:endParaRPr/>
          </a:p>
          <a:p>
            <a:pPr marL="0" lvl="0" indent="0" algn="ctr" rtl="0">
              <a:spcBef>
                <a:spcPts val="0"/>
              </a:spcBef>
              <a:spcAft>
                <a:spcPts val="0"/>
              </a:spcAft>
              <a:buNone/>
            </a:pPr>
            <a:r>
              <a:rPr lang="en-US"/>
              <a:t>Functions of Govt.</a:t>
            </a:r>
            <a:endParaRPr/>
          </a:p>
        </p:txBody>
      </p:sp>
      <p:pic>
        <p:nvPicPr>
          <p:cNvPr id="363" name="Google Shape;363;p46"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64" name="Google Shape;364;p46"/>
          <p:cNvSpPr txBox="1"/>
          <p:nvPr/>
        </p:nvSpPr>
        <p:spPr>
          <a:xfrm>
            <a:off x="1889125" y="2460300"/>
            <a:ext cx="5162100" cy="64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An oligarchy is a place ruled by a small group of wealthy people.</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Question from </a:t>
            </a:r>
            <a:endParaRPr/>
          </a:p>
          <a:p>
            <a:pPr marL="0" lvl="0" indent="0" algn="ctr" rtl="0">
              <a:spcBef>
                <a:spcPts val="0"/>
              </a:spcBef>
              <a:spcAft>
                <a:spcPts val="0"/>
              </a:spcAft>
              <a:buNone/>
            </a:pPr>
            <a:r>
              <a:rPr lang="en-US"/>
              <a:t>Functions of Govt.</a:t>
            </a:r>
            <a:endParaRPr/>
          </a:p>
        </p:txBody>
      </p:sp>
      <p:pic>
        <p:nvPicPr>
          <p:cNvPr id="370" name="Google Shape;370;p47"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71" name="Google Shape;371;p47"/>
          <p:cNvSpPr txBox="1"/>
          <p:nvPr/>
        </p:nvSpPr>
        <p:spPr>
          <a:xfrm>
            <a:off x="1449100" y="2503225"/>
            <a:ext cx="6128100" cy="174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What is the difference between communism and socialism? </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Answer from </a:t>
            </a:r>
            <a:endParaRPr/>
          </a:p>
          <a:p>
            <a:pPr marL="0" lvl="0" indent="0" algn="ctr" rtl="0">
              <a:spcBef>
                <a:spcPts val="0"/>
              </a:spcBef>
              <a:spcAft>
                <a:spcPts val="0"/>
              </a:spcAft>
              <a:buNone/>
            </a:pPr>
            <a:r>
              <a:rPr lang="en-US"/>
              <a:t>Functions of Govt.</a:t>
            </a:r>
            <a:endParaRPr/>
          </a:p>
        </p:txBody>
      </p:sp>
      <p:pic>
        <p:nvPicPr>
          <p:cNvPr id="377" name="Google Shape;377;p48"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78" name="Google Shape;378;p48"/>
          <p:cNvSpPr txBox="1"/>
          <p:nvPr/>
        </p:nvSpPr>
        <p:spPr>
          <a:xfrm>
            <a:off x="1631550" y="1977350"/>
            <a:ext cx="6750600" cy="191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lt1"/>
                </a:solidFill>
                <a:latin typeface="Times New Roman"/>
                <a:ea typeface="Times New Roman"/>
                <a:cs typeface="Times New Roman"/>
                <a:sym typeface="Times New Roman"/>
              </a:rPr>
              <a:t>Communism</a:t>
            </a:r>
            <a:r>
              <a:rPr lang="en-US" sz="2400">
                <a:solidFill>
                  <a:schemeClr val="lt1"/>
                </a:solidFill>
                <a:latin typeface="Times New Roman"/>
                <a:ea typeface="Times New Roman"/>
                <a:cs typeface="Times New Roman"/>
                <a:sym typeface="Times New Roman"/>
              </a:rPr>
              <a:t> - this is where there are no social classes, the community owns all property, and it is considered the “workers’ party” because common, blue collar workers are to take control of the government.</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u="sng">
                <a:solidFill>
                  <a:schemeClr val="lt1"/>
                </a:solidFill>
                <a:latin typeface="Times New Roman"/>
                <a:ea typeface="Times New Roman"/>
                <a:cs typeface="Times New Roman"/>
                <a:sym typeface="Times New Roman"/>
              </a:rPr>
              <a:t>Socialism </a:t>
            </a:r>
            <a:r>
              <a:rPr lang="en-US" sz="2400">
                <a:solidFill>
                  <a:schemeClr val="lt1"/>
                </a:solidFill>
                <a:latin typeface="Times New Roman"/>
                <a:ea typeface="Times New Roman"/>
                <a:cs typeface="Times New Roman"/>
                <a:sym typeface="Times New Roman"/>
              </a:rPr>
              <a:t>- this is where the government takes control of the economy in order to protect people. Some of the citizens in the U.S. think that U.S. democrats are trying to make the U.S. into this type of government.</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Question from </a:t>
            </a:r>
            <a:endParaRPr/>
          </a:p>
          <a:p>
            <a:pPr marL="0" lvl="0" indent="0" algn="ctr" rtl="0">
              <a:spcBef>
                <a:spcPts val="0"/>
              </a:spcBef>
              <a:spcAft>
                <a:spcPts val="0"/>
              </a:spcAft>
              <a:buNone/>
            </a:pPr>
            <a:r>
              <a:rPr lang="en-US"/>
              <a:t>Functions of Govt.</a:t>
            </a:r>
            <a:endParaRPr/>
          </a:p>
        </p:txBody>
      </p:sp>
      <p:pic>
        <p:nvPicPr>
          <p:cNvPr id="384" name="Google Shape;384;p49"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85" name="Google Shape;385;p49"/>
          <p:cNvSpPr txBox="1"/>
          <p:nvPr/>
        </p:nvSpPr>
        <p:spPr>
          <a:xfrm>
            <a:off x="1599350" y="2041750"/>
            <a:ext cx="6535800" cy="3109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Tell one thing that is a RESERVED power. </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Answer from </a:t>
            </a:r>
            <a:endParaRPr/>
          </a:p>
          <a:p>
            <a:pPr marL="0" lvl="0" indent="0" algn="ctr" rtl="0">
              <a:spcBef>
                <a:spcPts val="0"/>
              </a:spcBef>
              <a:spcAft>
                <a:spcPts val="0"/>
              </a:spcAft>
              <a:buNone/>
            </a:pPr>
            <a:r>
              <a:rPr lang="en-US"/>
              <a:t>Functions of Govt.</a:t>
            </a:r>
            <a:endParaRPr/>
          </a:p>
        </p:txBody>
      </p:sp>
      <p:pic>
        <p:nvPicPr>
          <p:cNvPr id="391" name="Google Shape;391;p50"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92" name="Google Shape;392;p50"/>
          <p:cNvSpPr txBox="1"/>
          <p:nvPr/>
        </p:nvSpPr>
        <p:spPr>
          <a:xfrm>
            <a:off x="2092825" y="2138325"/>
            <a:ext cx="5237400" cy="309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u="sng">
                <a:solidFill>
                  <a:schemeClr val="lt1"/>
                </a:solidFill>
                <a:latin typeface="Times New Roman"/>
                <a:ea typeface="Times New Roman"/>
                <a:cs typeface="Times New Roman"/>
                <a:sym typeface="Times New Roman"/>
              </a:rPr>
              <a:t>Reserved for the States:</a:t>
            </a:r>
            <a:endParaRPr sz="3600" b="1" u="sng">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Drivers licenses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Voting area/Voting issues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Creating school systems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Business licenses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Marriage licenses and laws</a:t>
            </a:r>
            <a:endParaRPr sz="30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Question from </a:t>
            </a:r>
            <a:endParaRPr/>
          </a:p>
          <a:p>
            <a:pPr marL="0" lvl="0" indent="0" algn="ctr" rtl="0">
              <a:spcBef>
                <a:spcPts val="0"/>
              </a:spcBef>
              <a:spcAft>
                <a:spcPts val="0"/>
              </a:spcAft>
              <a:buNone/>
            </a:pPr>
            <a:r>
              <a:rPr lang="en-US"/>
              <a:t>Functions of Govt.</a:t>
            </a:r>
            <a:endParaRPr/>
          </a:p>
        </p:txBody>
      </p:sp>
      <p:pic>
        <p:nvPicPr>
          <p:cNvPr id="398" name="Google Shape;398;p51"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399" name="Google Shape;399;p51"/>
          <p:cNvSpPr txBox="1"/>
          <p:nvPr/>
        </p:nvSpPr>
        <p:spPr>
          <a:xfrm>
            <a:off x="1545700" y="2787600"/>
            <a:ext cx="6364200" cy="64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Name three concurrent powers.</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Answer from Law/Govt</a:t>
            </a:r>
            <a:endParaRPr/>
          </a:p>
        </p:txBody>
      </p:sp>
      <p:pic>
        <p:nvPicPr>
          <p:cNvPr id="152" name="Google Shape;152;p16"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53" name="Google Shape;153;p16"/>
          <p:cNvSpPr txBox="1"/>
          <p:nvPr/>
        </p:nvSpPr>
        <p:spPr>
          <a:xfrm>
            <a:off x="228600" y="1752600"/>
            <a:ext cx="8382000" cy="243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u="sng">
                <a:solidFill>
                  <a:schemeClr val="lt1"/>
                </a:solidFill>
                <a:latin typeface="Times New Roman"/>
                <a:ea typeface="Times New Roman"/>
                <a:cs typeface="Times New Roman"/>
                <a:sym typeface="Times New Roman"/>
              </a:rPr>
              <a:t>Natural Law</a:t>
            </a:r>
            <a:r>
              <a:rPr lang="en-US" sz="4400">
                <a:solidFill>
                  <a:schemeClr val="lt1"/>
                </a:solidFill>
                <a:latin typeface="Times New Roman"/>
                <a:ea typeface="Times New Roman"/>
                <a:cs typeface="Times New Roman"/>
                <a:sym typeface="Times New Roman"/>
              </a:rPr>
              <a:t> is the belief that everyone has rights given at birth &amp; </a:t>
            </a:r>
            <a:r>
              <a:rPr lang="en-US" sz="4400" u="sng">
                <a:solidFill>
                  <a:schemeClr val="lt1"/>
                </a:solidFill>
                <a:latin typeface="Times New Roman"/>
                <a:ea typeface="Times New Roman"/>
                <a:cs typeface="Times New Roman"/>
                <a:sym typeface="Times New Roman"/>
              </a:rPr>
              <a:t>social contract</a:t>
            </a:r>
            <a:r>
              <a:rPr lang="en-US" sz="4400">
                <a:solidFill>
                  <a:schemeClr val="lt1"/>
                </a:solidFill>
                <a:latin typeface="Times New Roman"/>
                <a:ea typeface="Times New Roman"/>
                <a:cs typeface="Times New Roman"/>
                <a:sym typeface="Times New Roman"/>
              </a:rPr>
              <a:t> is the fact that the citizens make an agreement with the government. The people give up some rights in order to get protection from the government.  </a:t>
            </a: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Answer from </a:t>
            </a:r>
            <a:endParaRPr/>
          </a:p>
          <a:p>
            <a:pPr marL="0" lvl="0" indent="0" algn="ctr" rtl="0">
              <a:spcBef>
                <a:spcPts val="0"/>
              </a:spcBef>
              <a:spcAft>
                <a:spcPts val="0"/>
              </a:spcAft>
              <a:buNone/>
            </a:pPr>
            <a:r>
              <a:rPr lang="en-US"/>
              <a:t>Functions of Govt.</a:t>
            </a:r>
            <a:endParaRPr/>
          </a:p>
        </p:txBody>
      </p:sp>
      <p:pic>
        <p:nvPicPr>
          <p:cNvPr id="405" name="Google Shape;405;p52"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06" name="Google Shape;406;p52"/>
          <p:cNvSpPr txBox="1"/>
          <p:nvPr/>
        </p:nvSpPr>
        <p:spPr>
          <a:xfrm>
            <a:off x="1814025" y="1949250"/>
            <a:ext cx="6825600" cy="295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u="sng">
                <a:solidFill>
                  <a:schemeClr val="lt1"/>
                </a:solidFill>
                <a:latin typeface="Times New Roman"/>
                <a:ea typeface="Times New Roman"/>
                <a:cs typeface="Times New Roman"/>
                <a:sym typeface="Times New Roman"/>
              </a:rPr>
              <a:t>Concurrent Powers</a:t>
            </a:r>
            <a:endParaRPr sz="3000" b="1" u="sng">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000" b="1" u="sng">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Punishing criminals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Borrowing money</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Regulating banks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Collecting taxes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Establishing courts</a:t>
            </a:r>
            <a:endParaRPr sz="3000">
              <a:solidFill>
                <a:schemeClr val="lt1"/>
              </a:solidFill>
              <a:latin typeface="Times New Roman"/>
              <a:ea typeface="Times New Roman"/>
              <a:cs typeface="Times New Roman"/>
              <a:sym typeface="Times New Roman"/>
            </a:endParaRPr>
          </a:p>
          <a:p>
            <a:pPr marL="457200" marR="0" lvl="0" indent="-419100" algn="l" rtl="0">
              <a:spcBef>
                <a:spcPts val="0"/>
              </a:spcBef>
              <a:spcAft>
                <a:spcPts val="0"/>
              </a:spcAft>
              <a:buClr>
                <a:schemeClr val="lt1"/>
              </a:buClr>
              <a:buSzPts val="3000"/>
              <a:buFont typeface="Times New Roman"/>
              <a:buChar char="●"/>
            </a:pPr>
            <a:r>
              <a:rPr lang="en-US" sz="3000">
                <a:solidFill>
                  <a:schemeClr val="lt1"/>
                </a:solidFill>
                <a:latin typeface="Times New Roman"/>
                <a:ea typeface="Times New Roman"/>
                <a:cs typeface="Times New Roman"/>
                <a:sym typeface="Times New Roman"/>
              </a:rPr>
              <a:t>Providing for the general welfare</a:t>
            </a:r>
            <a:endParaRPr sz="3000">
              <a:solidFill>
                <a:schemeClr val="lt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Question from </a:t>
            </a:r>
            <a:endParaRPr/>
          </a:p>
          <a:p>
            <a:pPr marL="0" lvl="0" indent="0" algn="ctr" rtl="0">
              <a:spcBef>
                <a:spcPts val="0"/>
              </a:spcBef>
              <a:spcAft>
                <a:spcPts val="0"/>
              </a:spcAft>
              <a:buNone/>
            </a:pPr>
            <a:r>
              <a:rPr lang="en-US"/>
              <a:t>Functions of Govt.</a:t>
            </a:r>
            <a:endParaRPr/>
          </a:p>
        </p:txBody>
      </p:sp>
      <p:pic>
        <p:nvPicPr>
          <p:cNvPr id="412" name="Google Shape;412;p53"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13" name="Google Shape;413;p53"/>
          <p:cNvSpPr txBox="1"/>
          <p:nvPr/>
        </p:nvSpPr>
        <p:spPr>
          <a:xfrm>
            <a:off x="1191500" y="2310050"/>
            <a:ext cx="6664500" cy="2745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What has to be done in order to add an amendment to the U.S. Constitution? </a:t>
            </a:r>
            <a:endParaRPr sz="36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(explain the 2 parts with details)</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Answer from </a:t>
            </a:r>
            <a:endParaRPr/>
          </a:p>
          <a:p>
            <a:pPr marL="0" lvl="0" indent="0" algn="ctr" rtl="0">
              <a:spcBef>
                <a:spcPts val="0"/>
              </a:spcBef>
              <a:spcAft>
                <a:spcPts val="0"/>
              </a:spcAft>
              <a:buNone/>
            </a:pPr>
            <a:r>
              <a:rPr lang="en-US"/>
              <a:t>Functions of Govt.</a:t>
            </a:r>
            <a:endParaRPr/>
          </a:p>
        </p:txBody>
      </p:sp>
      <p:pic>
        <p:nvPicPr>
          <p:cNvPr id="419" name="Google Shape;419;p54"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20" name="Google Shape;420;p54"/>
          <p:cNvSpPr txBox="1"/>
          <p:nvPr/>
        </p:nvSpPr>
        <p:spPr>
          <a:xfrm>
            <a:off x="381000" y="1967250"/>
            <a:ext cx="8430300" cy="397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In order to amend the U.S. Constitution, there are two steps that must be done. </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2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AutoNum type="arabicPeriod"/>
            </a:pPr>
            <a:r>
              <a:rPr lang="en-US" sz="2400" b="1" u="sng">
                <a:solidFill>
                  <a:schemeClr val="lt1"/>
                </a:solidFill>
                <a:latin typeface="Times New Roman"/>
                <a:ea typeface="Times New Roman"/>
                <a:cs typeface="Times New Roman"/>
                <a:sym typeface="Times New Roman"/>
              </a:rPr>
              <a:t>Propose an amendment</a:t>
            </a:r>
            <a:endParaRPr sz="2400" b="1" u="sng">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⅔ of both houses of congress must pass it</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OR ⅔ of state legislatures vote to have a convention where they can propose amendments</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u="sng">
                <a:solidFill>
                  <a:schemeClr val="lt1"/>
                </a:solidFill>
                <a:latin typeface="Times New Roman"/>
                <a:ea typeface="Times New Roman"/>
                <a:cs typeface="Times New Roman"/>
                <a:sym typeface="Times New Roman"/>
              </a:rPr>
              <a:t>2. </a:t>
            </a:r>
            <a:r>
              <a:rPr lang="en-US" sz="2400" b="1" u="sng">
                <a:solidFill>
                  <a:schemeClr val="lt1"/>
                </a:solidFill>
                <a:latin typeface="Times New Roman"/>
                <a:ea typeface="Times New Roman"/>
                <a:cs typeface="Times New Roman"/>
                <a:sym typeface="Times New Roman"/>
              </a:rPr>
              <a:t>Ratify the amendment</a:t>
            </a:r>
            <a:endParaRPr sz="2400" b="1" u="sng">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¾ of state legislatures vote to ratify</a:t>
            </a:r>
            <a:endParaRPr sz="2400">
              <a:solidFill>
                <a:schemeClr val="lt1"/>
              </a:solidFill>
              <a:latin typeface="Times New Roman"/>
              <a:ea typeface="Times New Roman"/>
              <a:cs typeface="Times New Roman"/>
              <a:sym typeface="Times New Roman"/>
            </a:endParaRPr>
          </a:p>
          <a:p>
            <a:pPr marL="457200" marR="0" lvl="0" indent="-381000" algn="l" rtl="0">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OR conventions vote to ratify amendment in ¾ of the states</a:t>
            </a: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Question from Misc.</a:t>
            </a:r>
            <a:endParaRPr/>
          </a:p>
        </p:txBody>
      </p:sp>
      <p:pic>
        <p:nvPicPr>
          <p:cNvPr id="426" name="Google Shape;426;p55"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27" name="Google Shape;427;p55"/>
          <p:cNvSpPr txBox="1"/>
          <p:nvPr/>
        </p:nvSpPr>
        <p:spPr>
          <a:xfrm>
            <a:off x="1449100" y="1891475"/>
            <a:ext cx="6514200" cy="275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What is the difference between an Absolute Monarchy </a:t>
            </a:r>
            <a:endParaRPr sz="36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&amp; a Constitutional Monarchy?</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$100 Answer from Misc.</a:t>
            </a:r>
            <a:endParaRPr/>
          </a:p>
        </p:txBody>
      </p:sp>
      <p:pic>
        <p:nvPicPr>
          <p:cNvPr id="433" name="Google Shape;433;p56"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34" name="Google Shape;434;p56"/>
          <p:cNvSpPr txBox="1"/>
          <p:nvPr/>
        </p:nvSpPr>
        <p:spPr>
          <a:xfrm>
            <a:off x="1416900" y="1709025"/>
            <a:ext cx="7115400" cy="362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Times New Roman"/>
                <a:ea typeface="Times New Roman"/>
                <a:cs typeface="Times New Roman"/>
                <a:sym typeface="Times New Roman"/>
              </a:rPr>
              <a:t>In an Absolute Monarchy, the ruler has all of the power of the government. </a:t>
            </a:r>
            <a:endParaRPr sz="3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a:solidFill>
                  <a:schemeClr val="lt1"/>
                </a:solidFill>
                <a:latin typeface="Times New Roman"/>
                <a:ea typeface="Times New Roman"/>
                <a:cs typeface="Times New Roman"/>
                <a:sym typeface="Times New Roman"/>
              </a:rPr>
              <a:t>In a Constitutional Monarchy, the ruler shares power with one or more ruling bodies.</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Question from Misc.</a:t>
            </a:r>
            <a:endParaRPr/>
          </a:p>
        </p:txBody>
      </p:sp>
      <p:pic>
        <p:nvPicPr>
          <p:cNvPr id="440" name="Google Shape;440;p57"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41" name="Google Shape;441;p57"/>
          <p:cNvSpPr txBox="1"/>
          <p:nvPr/>
        </p:nvSpPr>
        <p:spPr>
          <a:xfrm>
            <a:off x="1295400" y="1752600"/>
            <a:ext cx="6678900" cy="641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What is a theocracy?</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Answer from Misc.</a:t>
            </a:r>
            <a:endParaRPr/>
          </a:p>
        </p:txBody>
      </p:sp>
      <p:pic>
        <p:nvPicPr>
          <p:cNvPr id="447" name="Google Shape;447;p58"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48" name="Google Shape;448;p58"/>
          <p:cNvSpPr txBox="1"/>
          <p:nvPr/>
        </p:nvSpPr>
        <p:spPr>
          <a:xfrm>
            <a:off x="1889150" y="2116900"/>
            <a:ext cx="5226300" cy="251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A theocracy is a government system in which priests rule in the name of a God or gods.</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Question from Misc.</a:t>
            </a:r>
            <a:endParaRPr/>
          </a:p>
        </p:txBody>
      </p:sp>
      <p:pic>
        <p:nvPicPr>
          <p:cNvPr id="454" name="Google Shape;454;p59"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55" name="Google Shape;455;p59"/>
          <p:cNvSpPr txBox="1"/>
          <p:nvPr/>
        </p:nvSpPr>
        <p:spPr>
          <a:xfrm>
            <a:off x="1492250" y="1805650"/>
            <a:ext cx="6621300" cy="2476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highlight>
                  <a:srgbClr val="A64D79"/>
                </a:highlight>
                <a:latin typeface="Times New Roman"/>
                <a:ea typeface="Times New Roman"/>
                <a:cs typeface="Times New Roman"/>
                <a:sym typeface="Times New Roman"/>
              </a:rPr>
              <a:t>How many people are in the U.S. House of  Representatives from each state?</a:t>
            </a:r>
            <a:endParaRPr sz="3600">
              <a:solidFill>
                <a:schemeClr val="lt1"/>
              </a:solidFill>
              <a:highlight>
                <a:srgbClr val="A64D79"/>
              </a:highlight>
              <a:latin typeface="Times New Roman"/>
              <a:ea typeface="Times New Roman"/>
              <a:cs typeface="Times New Roman"/>
              <a:sym typeface="Times New Roman"/>
            </a:endParaRPr>
          </a:p>
          <a:p>
            <a:pPr marL="0" marR="0" lvl="0" indent="0" algn="ctr"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a:solidFill>
                  <a:schemeClr val="lt1"/>
                </a:solidFill>
                <a:highlight>
                  <a:srgbClr val="6AA84F"/>
                </a:highlight>
                <a:latin typeface="Times New Roman"/>
                <a:ea typeface="Times New Roman"/>
                <a:cs typeface="Times New Roman"/>
                <a:sym typeface="Times New Roman"/>
              </a:rPr>
              <a:t>How many people are in the U.S. Senate from each state? </a:t>
            </a:r>
            <a:endParaRPr sz="2400">
              <a:solidFill>
                <a:schemeClr val="lt1"/>
              </a:solidFill>
              <a:highlight>
                <a:srgbClr val="6AA84F"/>
              </a:highlight>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Answer from Misc.</a:t>
            </a:r>
            <a:endParaRPr/>
          </a:p>
        </p:txBody>
      </p:sp>
      <p:pic>
        <p:nvPicPr>
          <p:cNvPr id="461" name="Google Shape;461;p60"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62" name="Google Shape;462;p60"/>
          <p:cNvSpPr txBox="1"/>
          <p:nvPr/>
        </p:nvSpPr>
        <p:spPr>
          <a:xfrm>
            <a:off x="601025" y="1805650"/>
            <a:ext cx="8081400" cy="367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highlight>
                  <a:srgbClr val="A64D79"/>
                </a:highlight>
                <a:latin typeface="Times New Roman"/>
                <a:ea typeface="Times New Roman"/>
                <a:cs typeface="Times New Roman"/>
                <a:sym typeface="Times New Roman"/>
              </a:rPr>
              <a:t>The number of people in the U.S. House is based on the population of each state from the last census.</a:t>
            </a:r>
            <a:r>
              <a:rPr lang="en-US" sz="3600">
                <a:solidFill>
                  <a:schemeClr val="lt1"/>
                </a:solidFill>
                <a:latin typeface="Times New Roman"/>
                <a:ea typeface="Times New Roman"/>
                <a:cs typeface="Times New Roman"/>
                <a:sym typeface="Times New Roman"/>
              </a:rPr>
              <a:t> </a:t>
            </a:r>
            <a:endParaRPr sz="3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6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a:solidFill>
                  <a:schemeClr val="lt1"/>
                </a:solidFill>
                <a:highlight>
                  <a:srgbClr val="6AA84F"/>
                </a:highlight>
                <a:latin typeface="Times New Roman"/>
                <a:ea typeface="Times New Roman"/>
                <a:cs typeface="Times New Roman"/>
                <a:sym typeface="Times New Roman"/>
              </a:rPr>
              <a:t>The number of people in the U.S. Senate is always 2 from each state, no matter the population.</a:t>
            </a:r>
            <a:endParaRPr sz="3600">
              <a:solidFill>
                <a:schemeClr val="lt1"/>
              </a:solidFill>
              <a:highlight>
                <a:srgbClr val="6AA84F"/>
              </a:highlight>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Question from Misc.</a:t>
            </a:r>
            <a:endParaRPr/>
          </a:p>
        </p:txBody>
      </p:sp>
      <p:pic>
        <p:nvPicPr>
          <p:cNvPr id="468" name="Google Shape;468;p61"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69" name="Google Shape;469;p61"/>
          <p:cNvSpPr txBox="1"/>
          <p:nvPr/>
        </p:nvSpPr>
        <p:spPr>
          <a:xfrm>
            <a:off x="1424200" y="1848575"/>
            <a:ext cx="6775200" cy="326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chemeClr val="lt1"/>
                </a:solidFill>
                <a:latin typeface="Times New Roman"/>
                <a:ea typeface="Times New Roman"/>
                <a:cs typeface="Times New Roman"/>
                <a:sym typeface="Times New Roman"/>
              </a:rPr>
              <a:t>The American colonists were angry at the English for a variety of reasons, which were mentioned in the Declaration of Independence (which was like an anti-love letter to the King). </a:t>
            </a:r>
            <a:endParaRPr sz="30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0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000">
                <a:solidFill>
                  <a:schemeClr val="lt1"/>
                </a:solidFill>
                <a:latin typeface="Times New Roman"/>
                <a:ea typeface="Times New Roman"/>
                <a:cs typeface="Times New Roman"/>
                <a:sym typeface="Times New Roman"/>
              </a:rPr>
              <a:t>What was the slogan that the colonists used to explain one reason they were angry at England?</a:t>
            </a:r>
            <a:endParaRPr sz="3000">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Question from Law/Govt</a:t>
            </a:r>
            <a:endParaRPr/>
          </a:p>
        </p:txBody>
      </p:sp>
      <p:pic>
        <p:nvPicPr>
          <p:cNvPr id="159" name="Google Shape;159;p17"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60" name="Google Shape;160;p17"/>
          <p:cNvSpPr txBox="1"/>
          <p:nvPr/>
        </p:nvSpPr>
        <p:spPr>
          <a:xfrm>
            <a:off x="685800" y="2438400"/>
            <a:ext cx="7620000" cy="2800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lt1"/>
                </a:solidFill>
                <a:latin typeface="Times New Roman"/>
                <a:ea typeface="Times New Roman"/>
                <a:cs typeface="Times New Roman"/>
                <a:sym typeface="Times New Roman"/>
              </a:rPr>
              <a:t>What did the Magna Carta do?</a:t>
            </a:r>
            <a:endParaRPr sz="44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400">
                <a:solidFill>
                  <a:schemeClr val="lt1"/>
                </a:solidFill>
                <a:latin typeface="Times New Roman"/>
                <a:ea typeface="Times New Roman"/>
                <a:cs typeface="Times New Roman"/>
                <a:sym typeface="Times New Roman"/>
              </a:rPr>
              <a:t>(2 things) </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Answer from Misc.</a:t>
            </a:r>
            <a:endParaRPr/>
          </a:p>
        </p:txBody>
      </p:sp>
      <p:pic>
        <p:nvPicPr>
          <p:cNvPr id="475" name="Google Shape;475;p62"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76" name="Google Shape;476;p62"/>
          <p:cNvSpPr txBox="1"/>
          <p:nvPr/>
        </p:nvSpPr>
        <p:spPr>
          <a:xfrm>
            <a:off x="1513700" y="2428725"/>
            <a:ext cx="6374700" cy="241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“No Taxation without Representation!”</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3"/>
          <p:cNvSpPr txBox="1">
            <a:spLocks noGrp="1"/>
          </p:cNvSpPr>
          <p:nvPr>
            <p:ph type="title"/>
          </p:nvPr>
        </p:nvSpPr>
        <p:spPr>
          <a:xfrm>
            <a:off x="685800" y="169575"/>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Question from Misc.</a:t>
            </a:r>
            <a:endParaRPr/>
          </a:p>
        </p:txBody>
      </p:sp>
      <p:pic>
        <p:nvPicPr>
          <p:cNvPr id="482" name="Google Shape;482;p63"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83" name="Google Shape;483;p63"/>
          <p:cNvSpPr txBox="1"/>
          <p:nvPr/>
        </p:nvSpPr>
        <p:spPr>
          <a:xfrm>
            <a:off x="558150" y="1183175"/>
            <a:ext cx="8027700" cy="408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lt1"/>
                </a:solidFill>
                <a:latin typeface="Times New Roman"/>
                <a:ea typeface="Times New Roman"/>
                <a:cs typeface="Times New Roman"/>
                <a:sym typeface="Times New Roman"/>
              </a:rPr>
              <a:t>The U.S. Constitution and the Florida Constitution are similar, but there are differences. </a:t>
            </a:r>
            <a:endParaRPr sz="30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3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000">
                <a:solidFill>
                  <a:schemeClr val="lt1"/>
                </a:solidFill>
                <a:latin typeface="Times New Roman"/>
                <a:ea typeface="Times New Roman"/>
                <a:cs typeface="Times New Roman"/>
                <a:sym typeface="Times New Roman"/>
              </a:rPr>
              <a:t>Which of the following are NOT the same in both constitutions?</a:t>
            </a:r>
            <a:endParaRPr sz="300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3000">
              <a:solidFill>
                <a:schemeClr val="lt1"/>
              </a:solidFill>
              <a:latin typeface="Times New Roman"/>
              <a:ea typeface="Times New Roman"/>
              <a:cs typeface="Times New Roman"/>
              <a:sym typeface="Times New Roman"/>
            </a:endParaRPr>
          </a:p>
          <a:p>
            <a:pPr marL="457200" marR="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have a preamble</a:t>
            </a:r>
            <a:endParaRPr sz="2400">
              <a:solidFill>
                <a:schemeClr val="lt1"/>
              </a:solidFill>
              <a:latin typeface="Times New Roman"/>
              <a:ea typeface="Times New Roman"/>
              <a:cs typeface="Times New Roman"/>
              <a:sym typeface="Times New Roman"/>
            </a:endParaRPr>
          </a:p>
          <a:p>
            <a:pPr marL="457200" marR="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have a supreme executive power</a:t>
            </a:r>
            <a:endParaRPr sz="2400">
              <a:solidFill>
                <a:schemeClr val="lt1"/>
              </a:solidFill>
              <a:latin typeface="Times New Roman"/>
              <a:ea typeface="Times New Roman"/>
              <a:cs typeface="Times New Roman"/>
              <a:sym typeface="Times New Roman"/>
            </a:endParaRPr>
          </a:p>
          <a:p>
            <a:pPr marL="457200" marR="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mention courts</a:t>
            </a:r>
            <a:endParaRPr sz="2400">
              <a:solidFill>
                <a:schemeClr val="lt1"/>
              </a:solidFill>
              <a:latin typeface="Times New Roman"/>
              <a:ea typeface="Times New Roman"/>
              <a:cs typeface="Times New Roman"/>
              <a:sym typeface="Times New Roman"/>
            </a:endParaRPr>
          </a:p>
          <a:p>
            <a:pPr marL="457200" marR="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mention the right to vote</a:t>
            </a:r>
            <a:endParaRPr sz="2400">
              <a:solidFill>
                <a:schemeClr val="lt1"/>
              </a:solidFill>
              <a:latin typeface="Times New Roman"/>
              <a:ea typeface="Times New Roman"/>
              <a:cs typeface="Times New Roman"/>
              <a:sym typeface="Times New Roman"/>
            </a:endParaRPr>
          </a:p>
          <a:p>
            <a:pPr marL="457200" marR="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discuss the right to bear arms</a:t>
            </a:r>
            <a:endParaRPr sz="2400">
              <a:solidFill>
                <a:schemeClr val="lt1"/>
              </a:solidFill>
              <a:latin typeface="Times New Roman"/>
              <a:ea typeface="Times New Roman"/>
              <a:cs typeface="Times New Roman"/>
              <a:sym typeface="Times New Roman"/>
            </a:endParaRPr>
          </a:p>
          <a:p>
            <a:pPr marL="45720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4"/>
          <p:cNvSpPr txBox="1">
            <a:spLocks noGrp="1"/>
          </p:cNvSpPr>
          <p:nvPr>
            <p:ph type="title"/>
          </p:nvPr>
        </p:nvSpPr>
        <p:spPr>
          <a:xfrm>
            <a:off x="685800" y="1481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$500 Answer from Misc.</a:t>
            </a:r>
            <a:endParaRPr/>
          </a:p>
        </p:txBody>
      </p:sp>
      <p:pic>
        <p:nvPicPr>
          <p:cNvPr id="489" name="Google Shape;489;p64"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490" name="Google Shape;490;p64"/>
          <p:cNvSpPr txBox="1"/>
          <p:nvPr/>
        </p:nvSpPr>
        <p:spPr>
          <a:xfrm>
            <a:off x="777450" y="1247575"/>
            <a:ext cx="7589100" cy="4521900"/>
          </a:xfrm>
          <a:prstGeom prst="rect">
            <a:avLst/>
          </a:prstGeom>
          <a:noFill/>
          <a:ln>
            <a:noFill/>
          </a:ln>
        </p:spPr>
        <p:txBody>
          <a:bodyPr spcFirstLastPara="1" wrap="square" lIns="91425" tIns="45700" rIns="91425" bIns="45700" anchor="t" anchorCtr="0">
            <a:noAutofit/>
          </a:bodyPr>
          <a:lstStyle/>
          <a:p>
            <a:pPr marL="45720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have a preamble - YES</a:t>
            </a:r>
            <a:endParaRPr sz="2400">
              <a:solidFill>
                <a:schemeClr val="lt1"/>
              </a:solidFill>
              <a:latin typeface="Times New Roman"/>
              <a:ea typeface="Times New Roman"/>
              <a:cs typeface="Times New Roman"/>
              <a:sym typeface="Times New Roman"/>
            </a:endParaRPr>
          </a:p>
          <a:p>
            <a:pPr marL="45720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have a supreme executive power - YES</a:t>
            </a:r>
            <a:endParaRPr sz="2400">
              <a:solidFill>
                <a:schemeClr val="lt1"/>
              </a:solidFill>
              <a:latin typeface="Times New Roman"/>
              <a:ea typeface="Times New Roman"/>
              <a:cs typeface="Times New Roman"/>
              <a:sym typeface="Times New Roman"/>
            </a:endParaRPr>
          </a:p>
          <a:p>
            <a:pPr marL="45720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mention courts - YES</a:t>
            </a:r>
            <a:endParaRPr sz="2400">
              <a:solidFill>
                <a:schemeClr val="lt1"/>
              </a:solidFill>
              <a:latin typeface="Times New Roman"/>
              <a:ea typeface="Times New Roman"/>
              <a:cs typeface="Times New Roman"/>
              <a:sym typeface="Times New Roman"/>
            </a:endParaRPr>
          </a:p>
          <a:p>
            <a:pPr marL="45720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lvl="0" indent="-381000" algn="ctr" rtl="0">
              <a:spcBef>
                <a:spcPts val="0"/>
              </a:spcBef>
              <a:spcAft>
                <a:spcPts val="0"/>
              </a:spcAft>
              <a:buClr>
                <a:schemeClr val="lt1"/>
              </a:buClr>
              <a:buSzPts val="2400"/>
              <a:buFont typeface="Times New Roman"/>
              <a:buAutoNum type="arabicPeriod"/>
            </a:pPr>
            <a:r>
              <a:rPr lang="en-US" sz="2400">
                <a:solidFill>
                  <a:schemeClr val="lt1"/>
                </a:solidFill>
                <a:highlight>
                  <a:srgbClr val="6AA84F"/>
                </a:highlight>
                <a:latin typeface="Times New Roman"/>
                <a:ea typeface="Times New Roman"/>
                <a:cs typeface="Times New Roman"/>
                <a:sym typeface="Times New Roman"/>
              </a:rPr>
              <a:t>Both mention the right to vote - No </a:t>
            </a:r>
            <a:endParaRPr sz="2400">
              <a:solidFill>
                <a:schemeClr val="lt1"/>
              </a:solidFill>
              <a:highlight>
                <a:srgbClr val="6AA84F"/>
              </a:highlight>
              <a:latin typeface="Times New Roman"/>
              <a:ea typeface="Times New Roman"/>
              <a:cs typeface="Times New Roman"/>
              <a:sym typeface="Times New Roman"/>
            </a:endParaRPr>
          </a:p>
          <a:p>
            <a:pPr marL="457200" lvl="0" indent="0" algn="ctr" rtl="0">
              <a:spcBef>
                <a:spcPts val="0"/>
              </a:spcBef>
              <a:spcAft>
                <a:spcPts val="0"/>
              </a:spcAft>
              <a:buNone/>
            </a:pPr>
            <a:r>
              <a:rPr lang="en-US" sz="1800">
                <a:solidFill>
                  <a:schemeClr val="lt1"/>
                </a:solidFill>
                <a:highlight>
                  <a:srgbClr val="6AA84F"/>
                </a:highlight>
                <a:latin typeface="Times New Roman"/>
                <a:ea typeface="Times New Roman"/>
                <a:cs typeface="Times New Roman"/>
                <a:sym typeface="Times New Roman"/>
              </a:rPr>
              <a:t>(Only the U.S. mentions specific rights such as voting, the FL Constitution just says “rights”)</a:t>
            </a:r>
            <a:endParaRPr sz="1800">
              <a:solidFill>
                <a:schemeClr val="lt1"/>
              </a:solidFill>
              <a:highlight>
                <a:srgbClr val="6AA84F"/>
              </a:highlight>
              <a:latin typeface="Times New Roman"/>
              <a:ea typeface="Times New Roman"/>
              <a:cs typeface="Times New Roman"/>
              <a:sym typeface="Times New Roman"/>
            </a:endParaRPr>
          </a:p>
          <a:p>
            <a:pPr marL="45720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a:p>
            <a:pPr marL="457200" lvl="0" indent="-381000" algn="ctr" rtl="0">
              <a:spcBef>
                <a:spcPts val="0"/>
              </a:spcBef>
              <a:spcAft>
                <a:spcPts val="0"/>
              </a:spcAft>
              <a:buClr>
                <a:schemeClr val="lt1"/>
              </a:buClr>
              <a:buSzPts val="2400"/>
              <a:buFont typeface="Times New Roman"/>
              <a:buAutoNum type="arabicPeriod"/>
            </a:pPr>
            <a:r>
              <a:rPr lang="en-US" sz="2400">
                <a:solidFill>
                  <a:schemeClr val="lt1"/>
                </a:solidFill>
                <a:latin typeface="Times New Roman"/>
                <a:ea typeface="Times New Roman"/>
                <a:cs typeface="Times New Roman"/>
                <a:sym typeface="Times New Roman"/>
              </a:rPr>
              <a:t>Both discuss the right to bear arms - YES</a:t>
            </a:r>
            <a:endParaRPr sz="36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5400"/>
              <a:t>Final Jeopardy</a:t>
            </a:r>
            <a:endParaRPr/>
          </a:p>
        </p:txBody>
      </p:sp>
      <p:sp>
        <p:nvSpPr>
          <p:cNvPr id="496" name="Google Shape;496;p65"/>
          <p:cNvSpPr txBox="1"/>
          <p:nvPr/>
        </p:nvSpPr>
        <p:spPr>
          <a:xfrm>
            <a:off x="257175" y="1848125"/>
            <a:ext cx="8629500" cy="228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lt1"/>
                </a:solidFill>
              </a:rPr>
              <a:t>One of the documents the Founding Fathers referenced in creating the United States was Thomas Paine’s 1776 pamphlet called </a:t>
            </a:r>
            <a:endParaRPr sz="3000">
              <a:solidFill>
                <a:schemeClr val="lt1"/>
              </a:solidFill>
            </a:endParaRPr>
          </a:p>
          <a:p>
            <a:pPr marL="0" marR="0" lvl="0" indent="0" algn="ctr" rtl="0">
              <a:spcBef>
                <a:spcPts val="0"/>
              </a:spcBef>
              <a:spcAft>
                <a:spcPts val="0"/>
              </a:spcAft>
              <a:buNone/>
            </a:pPr>
            <a:r>
              <a:rPr lang="en-US" sz="3000">
                <a:solidFill>
                  <a:schemeClr val="lt1"/>
                </a:solidFill>
              </a:rPr>
              <a:t>“Common Sense”. </a:t>
            </a:r>
            <a:endParaRPr sz="3000">
              <a:solidFill>
                <a:schemeClr val="lt1"/>
              </a:solidFill>
            </a:endParaRPr>
          </a:p>
          <a:p>
            <a:pPr marL="0" marR="0" lvl="0" indent="0" algn="ctr" rtl="0">
              <a:spcBef>
                <a:spcPts val="0"/>
              </a:spcBef>
              <a:spcAft>
                <a:spcPts val="0"/>
              </a:spcAft>
              <a:buNone/>
            </a:pPr>
            <a:endParaRPr sz="3000">
              <a:solidFill>
                <a:schemeClr val="lt1"/>
              </a:solidFill>
            </a:endParaRPr>
          </a:p>
          <a:p>
            <a:pPr marL="0" marR="0" lvl="0" indent="0" algn="ctr" rtl="0">
              <a:spcBef>
                <a:spcPts val="0"/>
              </a:spcBef>
              <a:spcAft>
                <a:spcPts val="0"/>
              </a:spcAft>
              <a:buNone/>
            </a:pPr>
            <a:r>
              <a:rPr lang="en-US" sz="3000">
                <a:solidFill>
                  <a:schemeClr val="lt1"/>
                </a:solidFill>
              </a:rPr>
              <a:t>Using this title, what did Thomas Paine and many other people believe it was </a:t>
            </a:r>
            <a:r>
              <a:rPr lang="en-US" sz="3000" b="1">
                <a:solidFill>
                  <a:schemeClr val="lt1"/>
                </a:solidFill>
              </a:rPr>
              <a:t>common sense</a:t>
            </a:r>
            <a:r>
              <a:rPr lang="en-US" sz="3000">
                <a:solidFill>
                  <a:schemeClr val="lt1"/>
                </a:solidFill>
              </a:rPr>
              <a:t> to do?</a:t>
            </a:r>
            <a:endParaRPr sz="3000">
              <a:solidFill>
                <a:schemeClr val="lt1"/>
              </a:solidFill>
            </a:endParaRPr>
          </a:p>
        </p:txBody>
      </p:sp>
      <p:pic>
        <p:nvPicPr>
          <p:cNvPr id="498" name="Google Shape;498;p65" descr="m_button">
            <a:hlinkClick r:id="rId5" action="ppaction://hlinksldjump"/>
          </p:cNvPr>
          <p:cNvPicPr preferRelativeResize="0"/>
          <p:nvPr/>
        </p:nvPicPr>
        <p:blipFill rotWithShape="1">
          <a:blip r:embed="rId6">
            <a:alphaModFix/>
          </a:blip>
          <a:srcRect/>
          <a:stretch/>
        </p:blipFill>
        <p:spPr>
          <a:xfrm>
            <a:off x="381000" y="5943600"/>
            <a:ext cx="914400" cy="685800"/>
          </a:xfrm>
          <a:prstGeom prst="rect">
            <a:avLst/>
          </a:prstGeom>
          <a:noFill/>
          <a:ln>
            <a:noFill/>
          </a:ln>
        </p:spPr>
      </p:pic>
      <p:pic>
        <p:nvPicPr>
          <p:cNvPr id="2" name="Jeopardy-theme-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64924" y="5712245"/>
            <a:ext cx="406536" cy="4065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5400"/>
              <a:t>Final Jeopardy Answer</a:t>
            </a:r>
            <a:endParaRPr/>
          </a:p>
        </p:txBody>
      </p:sp>
      <p:sp>
        <p:nvSpPr>
          <p:cNvPr id="504" name="Google Shape;504;p66"/>
          <p:cNvSpPr txBox="1"/>
          <p:nvPr/>
        </p:nvSpPr>
        <p:spPr>
          <a:xfrm>
            <a:off x="723900" y="1994300"/>
            <a:ext cx="7696200" cy="210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Times New Roman"/>
                <a:ea typeface="Times New Roman"/>
                <a:cs typeface="Times New Roman"/>
                <a:sym typeface="Times New Roman"/>
              </a:rPr>
              <a:t>They believed it made perfect sense to split with England, because King George III was a royal brute and they had a right to sever ties with him and his country!</a:t>
            </a:r>
            <a:r>
              <a:rPr lang="en-US" sz="4400">
                <a:solidFill>
                  <a:schemeClr val="lt1"/>
                </a:solidFill>
                <a:latin typeface="Times New Roman"/>
                <a:ea typeface="Times New Roman"/>
                <a:cs typeface="Times New Roman"/>
                <a:sym typeface="Times New Roman"/>
              </a:rPr>
              <a:t> </a:t>
            </a:r>
            <a:endParaRPr/>
          </a:p>
        </p:txBody>
      </p:sp>
      <p:pic>
        <p:nvPicPr>
          <p:cNvPr id="505" name="Google Shape;505;p66"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$200 Answer from Law/Govt</a:t>
            </a:r>
            <a:endParaRPr/>
          </a:p>
        </p:txBody>
      </p:sp>
      <p:pic>
        <p:nvPicPr>
          <p:cNvPr id="166" name="Google Shape;166;p18"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67" name="Google Shape;167;p18"/>
          <p:cNvSpPr txBox="1"/>
          <p:nvPr/>
        </p:nvSpPr>
        <p:spPr>
          <a:xfrm>
            <a:off x="1754725" y="2181275"/>
            <a:ext cx="5634600" cy="831000"/>
          </a:xfrm>
          <a:prstGeom prst="rect">
            <a:avLst/>
          </a:prstGeom>
          <a:noFill/>
          <a:ln>
            <a:noFill/>
          </a:ln>
        </p:spPr>
        <p:txBody>
          <a:bodyPr spcFirstLastPara="1" wrap="square" lIns="91425" tIns="45700" rIns="91425" bIns="45700" anchor="t" anchorCtr="0">
            <a:noAutofit/>
          </a:bodyPr>
          <a:lstStyle/>
          <a:p>
            <a:pPr marL="457200" marR="0" lvl="0" indent="-533400" algn="l" rtl="0">
              <a:spcBef>
                <a:spcPts val="0"/>
              </a:spcBef>
              <a:spcAft>
                <a:spcPts val="0"/>
              </a:spcAft>
              <a:buClr>
                <a:schemeClr val="lt1"/>
              </a:buClr>
              <a:buSzPts val="4800"/>
              <a:buFont typeface="Times New Roman"/>
              <a:buAutoNum type="arabicPeriod"/>
            </a:pPr>
            <a:r>
              <a:rPr lang="en-US" sz="4800">
                <a:solidFill>
                  <a:schemeClr val="lt1"/>
                </a:solidFill>
                <a:latin typeface="Times New Roman"/>
                <a:ea typeface="Times New Roman"/>
                <a:cs typeface="Times New Roman"/>
                <a:sym typeface="Times New Roman"/>
              </a:rPr>
              <a:t>Protected the rights of the English nobles</a:t>
            </a:r>
            <a:endParaRPr sz="4800">
              <a:solidFill>
                <a:schemeClr val="lt1"/>
              </a:solidFill>
              <a:latin typeface="Times New Roman"/>
              <a:ea typeface="Times New Roman"/>
              <a:cs typeface="Times New Roman"/>
              <a:sym typeface="Times New Roman"/>
            </a:endParaRPr>
          </a:p>
          <a:p>
            <a:pPr marL="457200" marR="0" lvl="0" indent="-533400" algn="l" rtl="0">
              <a:spcBef>
                <a:spcPts val="0"/>
              </a:spcBef>
              <a:spcAft>
                <a:spcPts val="0"/>
              </a:spcAft>
              <a:buClr>
                <a:schemeClr val="lt1"/>
              </a:buClr>
              <a:buSzPts val="4800"/>
              <a:buFont typeface="Times New Roman"/>
              <a:buAutoNum type="arabicPeriod"/>
            </a:pPr>
            <a:r>
              <a:rPr lang="en-US" sz="4800">
                <a:solidFill>
                  <a:schemeClr val="lt1"/>
                </a:solidFill>
                <a:latin typeface="Times New Roman"/>
                <a:ea typeface="Times New Roman"/>
                <a:cs typeface="Times New Roman"/>
                <a:sym typeface="Times New Roman"/>
              </a:rPr>
              <a:t>Limited the power of the Monarch </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Question from Law/Govt</a:t>
            </a:r>
            <a:endParaRPr/>
          </a:p>
        </p:txBody>
      </p:sp>
      <p:pic>
        <p:nvPicPr>
          <p:cNvPr id="173" name="Google Shape;173;p19"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74" name="Google Shape;174;p19"/>
          <p:cNvSpPr txBox="1"/>
          <p:nvPr/>
        </p:nvSpPr>
        <p:spPr>
          <a:xfrm>
            <a:off x="609600" y="2286000"/>
            <a:ext cx="7696199"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lt1"/>
                </a:solidFill>
                <a:latin typeface="Times New Roman"/>
                <a:ea typeface="Times New Roman"/>
                <a:cs typeface="Times New Roman"/>
                <a:sym typeface="Times New Roman"/>
              </a:rPr>
              <a:t>The Articles of Confederation had some problems. Which problem finally led the Founding Fathers to create the new U.S. Constitution? </a:t>
            </a:r>
            <a:endParaRPr sz="3200">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685800" y="1803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$300 Answer from Law/Govt</a:t>
            </a:r>
            <a:endParaRPr/>
          </a:p>
        </p:txBody>
      </p:sp>
      <p:pic>
        <p:nvPicPr>
          <p:cNvPr id="180" name="Google Shape;180;p20"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81" name="Google Shape;181;p20"/>
          <p:cNvSpPr txBox="1"/>
          <p:nvPr/>
        </p:nvSpPr>
        <p:spPr>
          <a:xfrm>
            <a:off x="472200" y="1323300"/>
            <a:ext cx="81996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lt1"/>
                </a:solidFill>
                <a:latin typeface="Times New Roman"/>
                <a:ea typeface="Times New Roman"/>
                <a:cs typeface="Times New Roman"/>
                <a:sym typeface="Times New Roman"/>
              </a:rPr>
              <a:t>During Shay’s Rebellion, many farmers participated in an uprising after the government wanted money for their land. Since the </a:t>
            </a:r>
            <a:r>
              <a:rPr lang="en-US" sz="3000" b="1">
                <a:solidFill>
                  <a:schemeClr val="lt1"/>
                </a:solidFill>
                <a:latin typeface="Times New Roman"/>
                <a:ea typeface="Times New Roman"/>
                <a:cs typeface="Times New Roman"/>
                <a:sym typeface="Times New Roman"/>
              </a:rPr>
              <a:t>central government</a:t>
            </a:r>
            <a:r>
              <a:rPr lang="en-US" sz="3000">
                <a:solidFill>
                  <a:schemeClr val="lt1"/>
                </a:solidFill>
                <a:latin typeface="Times New Roman"/>
                <a:ea typeface="Times New Roman"/>
                <a:cs typeface="Times New Roman"/>
                <a:sym typeface="Times New Roman"/>
              </a:rPr>
              <a:t> could not tax according to the AOC, they were unable to have a militia/military for the country and no one could stop the rioting farmers. Luckily one of the states (Massachusetts) had a great militia and they were able to help out. After that, the Founding Fathers made sure the central government had the ability to tax. </a:t>
            </a:r>
            <a:endParaRPr sz="3000">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$400 Question from Law/Govt</a:t>
            </a:r>
            <a:endParaRPr/>
          </a:p>
        </p:txBody>
      </p:sp>
      <p:pic>
        <p:nvPicPr>
          <p:cNvPr id="187" name="Google Shape;187;p21" descr="m_button">
            <a:hlinkClick r:id="rId3" action="ppaction://hlinksldjump"/>
          </p:cNvPr>
          <p:cNvPicPr preferRelativeResize="0"/>
          <p:nvPr/>
        </p:nvPicPr>
        <p:blipFill rotWithShape="1">
          <a:blip r:embed="rId4">
            <a:alphaModFix/>
          </a:blip>
          <a:srcRect/>
          <a:stretch/>
        </p:blipFill>
        <p:spPr>
          <a:xfrm>
            <a:off x="381000" y="5943600"/>
            <a:ext cx="914400" cy="685800"/>
          </a:xfrm>
          <a:prstGeom prst="rect">
            <a:avLst/>
          </a:prstGeom>
          <a:noFill/>
          <a:ln>
            <a:noFill/>
          </a:ln>
        </p:spPr>
      </p:pic>
      <p:sp>
        <p:nvSpPr>
          <p:cNvPr id="188" name="Google Shape;188;p21"/>
          <p:cNvSpPr txBox="1"/>
          <p:nvPr/>
        </p:nvSpPr>
        <p:spPr>
          <a:xfrm>
            <a:off x="838200" y="2286000"/>
            <a:ext cx="7315200"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Why did the Anti-Federalists not like the 1st draft of the Constitution?</a:t>
            </a:r>
            <a:endParaRPr sz="3600">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1831</Words>
  <Application>Microsoft Office PowerPoint</Application>
  <PresentationFormat>On-screen Show (4:3)</PresentationFormat>
  <Paragraphs>247</Paragraphs>
  <Slides>54</Slides>
  <Notes>53</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Times New Roman</vt:lpstr>
      <vt:lpstr>Pulse</vt:lpstr>
      <vt:lpstr>Welcome to 2019  DMS Civics Review Jeopardy  with your host….     Ms. Giraldo!</vt:lpstr>
      <vt:lpstr>Civics Review Jeopardy</vt:lpstr>
      <vt:lpstr>$100 Question from Law/Govt</vt:lpstr>
      <vt:lpstr>$100 Answer from Law/Govt</vt:lpstr>
      <vt:lpstr>$200 Question from Law/Govt</vt:lpstr>
      <vt:lpstr>$200 Answer from Law/Govt</vt:lpstr>
      <vt:lpstr>$300 Question from Law/Govt</vt:lpstr>
      <vt:lpstr>$300 Answer from Law/Govt</vt:lpstr>
      <vt:lpstr>$400 Question from Law/Govt</vt:lpstr>
      <vt:lpstr>$400 Answer from Law/Govt</vt:lpstr>
      <vt:lpstr>$500 Question from Law/Govt</vt:lpstr>
      <vt:lpstr>$500 Answer from Law/Govt</vt:lpstr>
      <vt:lpstr>$100 Question from Citizens</vt:lpstr>
      <vt:lpstr>$100 Answer from Citizens</vt:lpstr>
      <vt:lpstr>$200 Question from Citizens</vt:lpstr>
      <vt:lpstr>$200 Answer from Citizens</vt:lpstr>
      <vt:lpstr>$300 Question from Citizens</vt:lpstr>
      <vt:lpstr>$300 Answer from Citizens</vt:lpstr>
      <vt:lpstr>$400 Question from Citizens</vt:lpstr>
      <vt:lpstr>$400 Answer from Citizens</vt:lpstr>
      <vt:lpstr>$500 Question from Citizens</vt:lpstr>
      <vt:lpstr>$500 Answer from Citizens</vt:lpstr>
      <vt:lpstr>$100 Question from Govt. Processes</vt:lpstr>
      <vt:lpstr>$100 Answer from Govt. Processes</vt:lpstr>
      <vt:lpstr>$200 Question from Govt. Processes</vt:lpstr>
      <vt:lpstr>$200 Answer from Govt. Processes</vt:lpstr>
      <vt:lpstr>$300 Question from Govt. Processes</vt:lpstr>
      <vt:lpstr>$300 Answer from Govt. Processes</vt:lpstr>
      <vt:lpstr>$400 Question from Govt. Processes</vt:lpstr>
      <vt:lpstr>$400 Answer from Govt. Processes</vt:lpstr>
      <vt:lpstr>$500 Question from Govt. Processes</vt:lpstr>
      <vt:lpstr>$500 Answer from Govt. Processes</vt:lpstr>
      <vt:lpstr>$100 Question from  Functions of Govt.</vt:lpstr>
      <vt:lpstr>$100 Answer from  Functions of Govt.</vt:lpstr>
      <vt:lpstr>$200 Question from  Functions of Govt.</vt:lpstr>
      <vt:lpstr>$200 Answer from  Functions of Govt.</vt:lpstr>
      <vt:lpstr>$300 Question from  Functions of Govt.</vt:lpstr>
      <vt:lpstr>$300 Answer from  Functions of Govt.</vt:lpstr>
      <vt:lpstr>$400 Question from  Functions of Govt.</vt:lpstr>
      <vt:lpstr>$400 Answer from  Functions of Govt.</vt:lpstr>
      <vt:lpstr>$500 Question from  Functions of Govt.</vt:lpstr>
      <vt:lpstr>$500 Answer from  Functions of Govt.</vt:lpstr>
      <vt:lpstr>$100 Question from Misc.</vt:lpstr>
      <vt:lpstr>$100 Answer from Misc.</vt:lpstr>
      <vt:lpstr>$200 Question from Misc.</vt:lpstr>
      <vt:lpstr>$200 Answer from Misc.</vt:lpstr>
      <vt:lpstr>$300 Question from Misc.</vt:lpstr>
      <vt:lpstr>$300 Answer from Misc.</vt:lpstr>
      <vt:lpstr>$400 Question from Misc.</vt:lpstr>
      <vt:lpstr>$400 Answer from Misc.</vt:lpstr>
      <vt:lpstr>$500 Question from Misc.</vt:lpstr>
      <vt:lpstr>$500 Answer from Misc.</vt:lpstr>
      <vt:lpstr>Final Jeopardy</vt:lpstr>
      <vt:lpstr>Final Jeopardy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Review Jeopardy</dc:title>
  <dc:creator>Giraldo, Amy</dc:creator>
  <cp:lastModifiedBy>Mac Isaac, Denis</cp:lastModifiedBy>
  <cp:revision>5</cp:revision>
  <dcterms:modified xsi:type="dcterms:W3CDTF">2019-05-17T13:14:53Z</dcterms:modified>
</cp:coreProperties>
</file>